
<file path=[Content_Types].xml><?xml version="1.0" encoding="utf-8"?>
<Types xmlns="http://schemas.openxmlformats.org/package/2006/content-types">
  <Default Extension="xml" ContentType="application/xml"/>
  <Default Extension="bin" ContentType="application/vnd.openxmlformats-officedocument.presentationml.printerSettings"/>
  <Default Extension="png" ContentType="image/png"/>
  <Default Extension="tif" ContentType="image/ti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4"/>
  </p:notesMasterIdLst>
  <p:sldIdLst>
    <p:sldId id="256" r:id="rId2"/>
    <p:sldId id="257" r:id="rId3"/>
    <p:sldId id="258" r:id="rId4"/>
    <p:sldId id="260" r:id="rId5"/>
    <p:sldId id="261" r:id="rId6"/>
    <p:sldId id="262" r:id="rId7"/>
    <p:sldId id="263" r:id="rId8"/>
    <p:sldId id="288" r:id="rId9"/>
    <p:sldId id="264" r:id="rId10"/>
    <p:sldId id="287" r:id="rId11"/>
    <p:sldId id="290" r:id="rId12"/>
    <p:sldId id="291" r:id="rId13"/>
    <p:sldId id="292" r:id="rId14"/>
    <p:sldId id="293" r:id="rId15"/>
    <p:sldId id="294" r:id="rId16"/>
    <p:sldId id="295" r:id="rId17"/>
    <p:sldId id="296" r:id="rId18"/>
    <p:sldId id="289" r:id="rId19"/>
    <p:sldId id="266" r:id="rId20"/>
    <p:sldId id="265" r:id="rId21"/>
    <p:sldId id="268" r:id="rId22"/>
    <p:sldId id="297" r:id="rId23"/>
    <p:sldId id="298" r:id="rId24"/>
    <p:sldId id="276" r:id="rId25"/>
    <p:sldId id="277" r:id="rId26"/>
    <p:sldId id="278" r:id="rId27"/>
    <p:sldId id="279" r:id="rId28"/>
    <p:sldId id="299" r:id="rId29"/>
    <p:sldId id="300" r:id="rId30"/>
    <p:sldId id="301" r:id="rId31"/>
    <p:sldId id="302" r:id="rId32"/>
    <p:sldId id="285" r:id="rId33"/>
  </p:sldIdLst>
  <p:sldSz cx="9363075" cy="52578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lvl1pPr>
    <a:lvl2pPr marL="0" marR="0" indent="22860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lvl2pPr>
    <a:lvl3pPr marL="0" marR="0" indent="45720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lvl3pPr>
    <a:lvl4pPr marL="0" marR="0" indent="68580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lvl4pPr>
    <a:lvl5pPr marL="0" marR="0" indent="91440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lvl5pPr>
    <a:lvl6pPr marL="0" marR="0" indent="114300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lvl6pPr>
    <a:lvl7pPr marL="0" marR="0" indent="137160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lvl7pPr>
    <a:lvl8pPr marL="0" marR="0" indent="160020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lvl8pPr>
    <a:lvl9pPr marL="0" marR="0" indent="182880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940675A-B579-460E-94D1-54222C63F5DA}">
  <a:tblStyle styleId="{8F44A2F1-9E1F-4B54-A3A2-5F16C0AD49E2}" styleName="">
    <a:tblBg/>
    <a:wholeTbl>
      <a:tcTxStyle b="off" i="off">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wholeTbl>
    <a:band2H>
      <a:tcTxStyle/>
      <a:tcStyle>
        <a:tcBdr/>
        <a:fill>
          <a:solidFill>
            <a:srgbClr val="C5C7C9">
              <a:alpha val="30000"/>
            </a:srgbClr>
          </a:solidFill>
        </a:fill>
      </a:tcStyle>
    </a:band2H>
    <a:firstCol>
      <a:tcTxStyle b="off" i="off">
        <a:fontRef idx="major">
          <a:srgbClr val="FFFFFF"/>
        </a:fontRef>
        <a:srgbClr val="FFFFFF"/>
      </a:tcTxStyle>
      <a:tcStyle>
        <a:tcBdr>
          <a:left>
            <a:ln w="28575"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FFFFFF">
              <a:alpha val="35000"/>
            </a:srgbClr>
          </a:solidFill>
        </a:fill>
      </a:tcStyle>
    </a:firstCol>
    <a:lastRow>
      <a:tcTxStyle b="off" i="off">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28575"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FFFFFF">
              <a:alpha val="35000"/>
            </a:srgbClr>
          </a:solidFill>
        </a:fill>
      </a:tcStyle>
    </a:lastRow>
    <a:firstRow>
      <a:tcTxStyle b="off" i="off">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28575"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FFFFFF">
              <a:alpha val="35000"/>
            </a:srgbClr>
          </a:solidFill>
        </a:fill>
      </a:tcStyle>
    </a:firstRow>
  </a:tblStyle>
  <a:tblStyle styleId="{D51ADE6A-740E-44AE-83CC-AE7238B6C88D}" styleName="">
    <a:tblBg/>
    <a:wholeTbl>
      <a:tcTxStyle b="off" i="off">
        <a:fontRef idx="maj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a:tcStyle>
        <a:tcBdr/>
        <a:fill>
          <a:solidFill>
            <a:srgbClr val="C5C7C9">
              <a:alpha val="30000"/>
            </a:srgbClr>
          </a:solidFill>
        </a:fill>
      </a:tcStyle>
    </a:band2H>
    <a:firstCol>
      <a:tcTxStyle b="off" i="off">
        <a:fontRef idx="major">
          <a:srgbClr val="000000"/>
        </a:fontRef>
        <a:srgbClr val="000000"/>
      </a:tcTxStyle>
      <a:tcStyle>
        <a:tcBdr>
          <a:left>
            <a:ln w="28575"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000000">
              <a:alpha val="25000"/>
            </a:srgbClr>
          </a:solidFill>
        </a:fill>
      </a:tcStyle>
    </a:firstCol>
    <a:lastRow>
      <a:tcTxStyle b="off" i="off">
        <a:fontRef idx="maj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28575"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000000">
              <a:alpha val="25000"/>
            </a:srgbClr>
          </a:solidFill>
        </a:fill>
      </a:tcStyle>
    </a:lastRow>
    <a:firstRow>
      <a:tcTxStyle b="off" i="off">
        <a:fontRef idx="maj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8575"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000000">
              <a:alpha val="25000"/>
            </a:srgbClr>
          </a:solidFill>
        </a:fill>
      </a:tcStyle>
    </a:firstRow>
  </a:tblStyle>
  <a:tblStyle styleId="{4A9BC294-FFE2-49D5-8D69-9E1BD2C41BD5}" styleName="">
    <a:tblBg/>
    <a:wholeTbl>
      <a:tcTxStyle b="off" i="off">
        <a:fontRef idx="minor">
          <a:srgbClr val="000000"/>
        </a:fontRef>
        <a:srgbClr val="000000"/>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wholeTbl>
    <a:band2H>
      <a:tcTxStyle/>
      <a:tcStyle>
        <a:tcBdr/>
        <a:fill>
          <a:solidFill>
            <a:srgbClr val="C5C7C9">
              <a:alpha val="30000"/>
            </a:srgbClr>
          </a:solidFill>
        </a:fill>
      </a:tcStyle>
    </a:band2H>
    <a:firstCol>
      <a:tcTxStyle b="off" i="off">
        <a:fontRef idx="minor">
          <a:srgbClr val="FFFFFF"/>
        </a:fontRef>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firstCol>
    <a:lastRow>
      <a:tcTxStyle b="off" i="off">
        <a:fontRef idx="minor">
          <a:srgbClr val="FFFFFF"/>
        </a:fontRef>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lastRow>
    <a:firstRow>
      <a:tcTxStyle b="off" i="off">
        <a:fontRef idx="minor">
          <a:srgbClr val="FFFFFF"/>
        </a:fontRef>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firstRow>
  </a:tblStyle>
  <a:tblStyle styleId="{CF821DB8-F4EB-4A41-A1BA-3FCAFE7338EE}" styleName="">
    <a:tblBg/>
    <a:wholeTbl>
      <a:tcTxStyle>
        <a:font>
          <a:latin typeface="Helvetica Light"/>
          <a:ea typeface="Helvetica Light"/>
          <a:cs typeface="Helvetica Light"/>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a:fontRef idx="maj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a:fontRef idx="maj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a:fontRef idx="maj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a:font>
          <a:latin typeface="Helvetica Light"/>
          <a:ea typeface="Helvetica Light"/>
          <a:cs typeface="Helvetica Light"/>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a:font>
          <a:latin typeface="Helvetica Light"/>
          <a:ea typeface="Helvetica Light"/>
          <a:cs typeface="Helvetica Light"/>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a:fontRef idx="major">
          <a:srgbClr val="000000"/>
        </a:fontRef>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a:fontRef idx="maj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a:fontRef idx="maj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4C3C2611-4C71-4FC5-86AE-919BDF0F9419}" styleName="">
    <a:tblBg/>
    <a:wholeTbl>
      <a:tcTxStyle>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a:fontRef idx="maj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a:fontRef idx="maj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a:font>
          <a:latin typeface="Helvetica Light"/>
          <a:ea typeface="Helvetica Light"/>
          <a:cs typeface="Helvetica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a:tcStyle>
        <a:tcBdr/>
        <a:fill>
          <a:solidFill>
            <a:srgbClr val="C3C2C2"/>
          </a:solidFill>
        </a:fill>
      </a:tcStyle>
    </a:band2H>
    <a:firstCol>
      <a:tcTxStyle b="on">
        <a:fontRef idx="maj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a:fontRef idx="maj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a:fontRef idx="maj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varScale="1">
        <p:scale>
          <a:sx n="81" d="100"/>
          <a:sy n="81" d="100"/>
        </p:scale>
        <p:origin x="-696" y="-104"/>
      </p:cViewPr>
      <p:guideLst>
        <p:guide orient="horz" pos="1656"/>
        <p:guide pos="2949"/>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notesMaster" Target="notesMasters/notesMaster1.xml"/><Relationship Id="rId35" Type="http://schemas.openxmlformats.org/officeDocument/2006/relationships/printerSettings" Target="printerSettings/printerSettings1.bin"/><Relationship Id="rId36" Type="http://schemas.openxmlformats.org/officeDocument/2006/relationships/presProps" Target="presProp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viewProps" Target="viewProps.xml"/><Relationship Id="rId38" Type="http://schemas.openxmlformats.org/officeDocument/2006/relationships/theme" Target="theme/theme1.xml"/><Relationship Id="rId39"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75" name="Shape 175"/>
          <p:cNvSpPr>
            <a:spLocks noGrp="1" noRot="1" noChangeAspect="1"/>
          </p:cNvSpPr>
          <p:nvPr>
            <p:ph type="sldImg"/>
          </p:nvPr>
        </p:nvSpPr>
        <p:spPr>
          <a:xfrm>
            <a:off x="1143000" y="685800"/>
            <a:ext cx="4572000" cy="3429000"/>
          </a:xfrm>
          <a:prstGeom prst="rect">
            <a:avLst/>
          </a:prstGeom>
        </p:spPr>
        <p:txBody>
          <a:bodyPr/>
          <a:lstStyle/>
          <a:p>
            <a:endParaRPr dirty="0"/>
          </a:p>
        </p:txBody>
      </p:sp>
      <p:sp>
        <p:nvSpPr>
          <p:cNvPr id="176" name="Shape 176"/>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3322896732"/>
      </p:ext>
    </p:extLst>
  </p:cSld>
  <p:clrMap bg1="lt1" tx1="dk1" bg2="lt2" tx2="dk2" accent1="accent1" accent2="accent2" accent3="accent3" accent4="accent4" accent5="accent5" accent6="accent6" hlink="hlink" folHlink="folHlink"/>
  <p:notesStyle>
    <a:lvl1pPr defTabSz="457200" latinLnBrk="0">
      <a:defRPr sz="2200">
        <a:latin typeface="Garamond"/>
        <a:ea typeface="Garamond"/>
        <a:cs typeface="Garamond"/>
        <a:sym typeface="Lucida Grande"/>
      </a:defRPr>
    </a:lvl1pPr>
    <a:lvl2pPr indent="228600" defTabSz="457200" latinLnBrk="0">
      <a:defRPr sz="2200">
        <a:latin typeface="Lucida Grande"/>
        <a:ea typeface="Lucida Grande"/>
        <a:cs typeface="Lucida Grande"/>
        <a:sym typeface="Lucida Grande"/>
      </a:defRPr>
    </a:lvl2pPr>
    <a:lvl3pPr indent="457200" defTabSz="457200" latinLnBrk="0">
      <a:defRPr sz="2200">
        <a:latin typeface="Lucida Grande"/>
        <a:ea typeface="Lucida Grande"/>
        <a:cs typeface="Lucida Grande"/>
        <a:sym typeface="Lucida Grande"/>
      </a:defRPr>
    </a:lvl3pPr>
    <a:lvl4pPr indent="685800" defTabSz="457200" latinLnBrk="0">
      <a:defRPr sz="2200">
        <a:latin typeface="Lucida Grande"/>
        <a:ea typeface="Lucida Grande"/>
        <a:cs typeface="Lucida Grande"/>
        <a:sym typeface="Lucida Grande"/>
      </a:defRPr>
    </a:lvl4pPr>
    <a:lvl5pPr indent="914400" defTabSz="457200" latinLnBrk="0">
      <a:defRPr sz="2200">
        <a:latin typeface="Lucida Grande"/>
        <a:ea typeface="Lucida Grande"/>
        <a:cs typeface="Lucida Grande"/>
        <a:sym typeface="Lucida Grande"/>
      </a:defRPr>
    </a:lvl5pPr>
    <a:lvl6pPr indent="1143000" defTabSz="457200" latinLnBrk="0">
      <a:defRPr sz="2200">
        <a:latin typeface="Lucida Grande"/>
        <a:ea typeface="Lucida Grande"/>
        <a:cs typeface="Lucida Grande"/>
        <a:sym typeface="Lucida Grande"/>
      </a:defRPr>
    </a:lvl6pPr>
    <a:lvl7pPr indent="1371600" defTabSz="457200" latinLnBrk="0">
      <a:defRPr sz="2200">
        <a:latin typeface="Lucida Grande"/>
        <a:ea typeface="Lucida Grande"/>
        <a:cs typeface="Lucida Grande"/>
        <a:sym typeface="Lucida Grande"/>
      </a:defRPr>
    </a:lvl7pPr>
    <a:lvl8pPr indent="1600200" defTabSz="457200" latinLnBrk="0">
      <a:defRPr sz="2200">
        <a:latin typeface="Lucida Grande"/>
        <a:ea typeface="Lucida Grande"/>
        <a:cs typeface="Lucida Grande"/>
        <a:sym typeface="Lucida Grande"/>
      </a:defRPr>
    </a:lvl8pPr>
    <a:lvl9pPr indent="1828800" defTabSz="457200" latinLnBrk="0">
      <a:defRPr sz="2200">
        <a:latin typeface="Lucida Grande"/>
        <a:ea typeface="Lucida Grande"/>
        <a:cs typeface="Lucida Grande"/>
        <a:sym typeface="Lucida Grande"/>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tif"/></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tif"/></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tif"/></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tif"/></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Title">
    <p:spTree>
      <p:nvGrpSpPr>
        <p:cNvPr id="1" name=""/>
        <p:cNvGrpSpPr/>
        <p:nvPr/>
      </p:nvGrpSpPr>
      <p:grpSpPr>
        <a:xfrm>
          <a:off x="0" y="0"/>
          <a:ext cx="0" cy="0"/>
          <a:chOff x="0" y="0"/>
          <a:chExt cx="0" cy="0"/>
        </a:xfrm>
      </p:grpSpPr>
      <p:sp>
        <p:nvSpPr>
          <p:cNvPr id="13" name="Shape 13"/>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6_Agenda">
    <p:bg>
      <p:bgPr>
        <a:solidFill>
          <a:srgbClr val="FFFFFF"/>
        </a:solidFill>
        <a:effectLst/>
      </p:bgPr>
    </p:bg>
    <p:spTree>
      <p:nvGrpSpPr>
        <p:cNvPr id="1" name=""/>
        <p:cNvGrpSpPr/>
        <p:nvPr/>
      </p:nvGrpSpPr>
      <p:grpSpPr>
        <a:xfrm>
          <a:off x="0" y="0"/>
          <a:ext cx="0" cy="0"/>
          <a:chOff x="0" y="0"/>
          <a:chExt cx="0" cy="0"/>
        </a:xfrm>
      </p:grpSpPr>
      <p:sp>
        <p:nvSpPr>
          <p:cNvPr id="103" name="Shape 103"/>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104" name="Shape 104"/>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105" name="Shape 105"/>
          <p:cNvSpPr/>
          <p:nvPr/>
        </p:nvSpPr>
        <p:spPr>
          <a:xfrm flipH="1">
            <a:off x="454025" y="2082800"/>
            <a:ext cx="2703513" cy="1588"/>
          </a:xfrm>
          <a:prstGeom prst="line">
            <a:avLst/>
          </a:prstGeom>
          <a:ln w="6350">
            <a:solidFill>
              <a:srgbClr val="000000"/>
            </a:solidFill>
          </a:ln>
        </p:spPr>
        <p:txBody>
          <a:bodyPr lIns="0" tIns="0" rIns="0" bIns="0"/>
          <a:lstStyle/>
          <a:p>
            <a:pPr algn="l" defTabSz="457200">
              <a:defRPr sz="1200" b="0">
                <a:uFillTx/>
              </a:defRPr>
            </a:pPr>
            <a:endParaRPr dirty="0">
              <a:latin typeface="Garamond"/>
              <a:ea typeface="Garamond"/>
              <a:cs typeface="Garamond"/>
            </a:endParaRPr>
          </a:p>
        </p:txBody>
      </p:sp>
      <p:sp>
        <p:nvSpPr>
          <p:cNvPr id="106" name="Shape 106"/>
          <p:cNvSpPr/>
          <p:nvPr/>
        </p:nvSpPr>
        <p:spPr>
          <a:xfrm>
            <a:off x="3386137" y="2085975"/>
            <a:ext cx="5272088" cy="1588"/>
          </a:xfrm>
          <a:prstGeom prst="line">
            <a:avLst/>
          </a:prstGeom>
          <a:ln w="6350">
            <a:solidFill>
              <a:srgbClr val="000000"/>
            </a:solidFill>
          </a:ln>
        </p:spPr>
        <p:txBody>
          <a:bodyPr lIns="0" tIns="0" rIns="0" bIns="0"/>
          <a:lstStyle/>
          <a:p>
            <a:pPr algn="l" defTabSz="457200">
              <a:defRPr sz="1200" b="0">
                <a:uFillTx/>
              </a:defRPr>
            </a:pPr>
            <a:endParaRPr dirty="0">
              <a:latin typeface="Garamond"/>
              <a:ea typeface="Garamond"/>
              <a:cs typeface="Garamond"/>
            </a:endParaRPr>
          </a:p>
        </p:txBody>
      </p:sp>
      <p:sp>
        <p:nvSpPr>
          <p:cNvPr id="107" name="Shape 107"/>
          <p:cNvSpPr/>
          <p:nvPr/>
        </p:nvSpPr>
        <p:spPr>
          <a:xfrm flipH="1">
            <a:off x="454025" y="3657600"/>
            <a:ext cx="2703513" cy="1588"/>
          </a:xfrm>
          <a:prstGeom prst="line">
            <a:avLst/>
          </a:prstGeom>
          <a:ln w="6350">
            <a:solidFill>
              <a:srgbClr val="000000"/>
            </a:solidFill>
          </a:ln>
        </p:spPr>
        <p:txBody>
          <a:bodyPr lIns="0" tIns="0" rIns="0" bIns="0"/>
          <a:lstStyle/>
          <a:p>
            <a:pPr algn="l" defTabSz="457200">
              <a:defRPr sz="1200" b="0">
                <a:uFillTx/>
              </a:defRPr>
            </a:pPr>
            <a:endParaRPr dirty="0">
              <a:latin typeface="Garamond"/>
              <a:ea typeface="Garamond"/>
              <a:cs typeface="Garamond"/>
            </a:endParaRPr>
          </a:p>
        </p:txBody>
      </p:sp>
      <p:sp>
        <p:nvSpPr>
          <p:cNvPr id="108" name="Shape 108"/>
          <p:cNvSpPr/>
          <p:nvPr/>
        </p:nvSpPr>
        <p:spPr>
          <a:xfrm flipH="1">
            <a:off x="3371850" y="3651250"/>
            <a:ext cx="5272088" cy="1588"/>
          </a:xfrm>
          <a:prstGeom prst="line">
            <a:avLst/>
          </a:prstGeom>
          <a:ln w="6350">
            <a:solidFill>
              <a:srgbClr val="000000"/>
            </a:solidFill>
          </a:ln>
        </p:spPr>
        <p:txBody>
          <a:bodyPr lIns="0" tIns="0" rIns="0" bIns="0"/>
          <a:lstStyle/>
          <a:p>
            <a:pPr algn="l" defTabSz="457200">
              <a:defRPr sz="1200" b="0">
                <a:uFillTx/>
              </a:defRPr>
            </a:pPr>
            <a:endParaRPr dirty="0">
              <a:latin typeface="Garamond"/>
              <a:ea typeface="Garamond"/>
              <a:cs typeface="Garamond"/>
            </a:endParaRPr>
          </a:p>
        </p:txBody>
      </p:sp>
      <p:sp>
        <p:nvSpPr>
          <p:cNvPr id="109" name="Shape 109"/>
          <p:cNvSpPr>
            <a:spLocks noGrp="1"/>
          </p:cNvSpPr>
          <p:nvPr>
            <p:ph type="sldNum" sz="quarter" idx="2"/>
          </p:nvPr>
        </p:nvSpPr>
        <p:spPr>
          <a:xfrm>
            <a:off x="8608485" y="508000"/>
            <a:ext cx="337605" cy="355601"/>
          </a:xfrm>
          <a:prstGeom prst="rect">
            <a:avLst/>
          </a:prstGeom>
        </p:spPr>
        <p:txBody>
          <a:bodyPr lIns="0" tIns="0" rIns="0" bIns="0" anchor="ct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cSld name="7_Agenda">
    <p:bg>
      <p:bgPr>
        <a:solidFill>
          <a:srgbClr val="FFFFFF"/>
        </a:solidFill>
        <a:effectLst/>
      </p:bgPr>
    </p:bg>
    <p:spTree>
      <p:nvGrpSpPr>
        <p:cNvPr id="1" name=""/>
        <p:cNvGrpSpPr/>
        <p:nvPr/>
      </p:nvGrpSpPr>
      <p:grpSpPr>
        <a:xfrm>
          <a:off x="0" y="0"/>
          <a:ext cx="0" cy="0"/>
          <a:chOff x="0" y="0"/>
          <a:chExt cx="0" cy="0"/>
        </a:xfrm>
      </p:grpSpPr>
      <p:sp>
        <p:nvSpPr>
          <p:cNvPr id="116" name="Shape 116"/>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117" name="Shape 117"/>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118" name="Shape 118"/>
          <p:cNvSpPr/>
          <p:nvPr/>
        </p:nvSpPr>
        <p:spPr>
          <a:xfrm flipH="1">
            <a:off x="6169025" y="2082800"/>
            <a:ext cx="2703513" cy="1588"/>
          </a:xfrm>
          <a:prstGeom prst="line">
            <a:avLst/>
          </a:prstGeom>
          <a:ln w="6350">
            <a:solidFill>
              <a:srgbClr val="000000"/>
            </a:solidFill>
          </a:ln>
        </p:spPr>
        <p:txBody>
          <a:bodyPr lIns="0" tIns="0" rIns="0" bIns="0"/>
          <a:lstStyle/>
          <a:p>
            <a:pPr algn="l" defTabSz="457200">
              <a:defRPr sz="1200" b="0">
                <a:uFillTx/>
              </a:defRPr>
            </a:pPr>
            <a:endParaRPr dirty="0">
              <a:latin typeface="Garamond"/>
              <a:ea typeface="Garamond"/>
              <a:cs typeface="Garamond"/>
            </a:endParaRPr>
          </a:p>
        </p:txBody>
      </p:sp>
      <p:sp>
        <p:nvSpPr>
          <p:cNvPr id="119" name="Shape 119"/>
          <p:cNvSpPr/>
          <p:nvPr/>
        </p:nvSpPr>
        <p:spPr>
          <a:xfrm>
            <a:off x="476250" y="2082800"/>
            <a:ext cx="5500688" cy="1588"/>
          </a:xfrm>
          <a:prstGeom prst="line">
            <a:avLst/>
          </a:prstGeom>
          <a:ln w="6350">
            <a:solidFill>
              <a:srgbClr val="000000"/>
            </a:solidFill>
          </a:ln>
        </p:spPr>
        <p:txBody>
          <a:bodyPr lIns="0" tIns="0" rIns="0" bIns="0"/>
          <a:lstStyle/>
          <a:p>
            <a:pPr algn="l" defTabSz="457200">
              <a:defRPr sz="1200" b="0">
                <a:uFillTx/>
              </a:defRPr>
            </a:pPr>
            <a:endParaRPr dirty="0">
              <a:latin typeface="Garamond"/>
              <a:ea typeface="Garamond"/>
              <a:cs typeface="Garamond"/>
            </a:endParaRPr>
          </a:p>
        </p:txBody>
      </p:sp>
      <p:sp>
        <p:nvSpPr>
          <p:cNvPr id="120" name="Shape 120"/>
          <p:cNvSpPr>
            <a:spLocks noGrp="1"/>
          </p:cNvSpPr>
          <p:nvPr>
            <p:ph type="sldNum" sz="quarter" idx="2"/>
          </p:nvPr>
        </p:nvSpPr>
        <p:spPr>
          <a:xfrm>
            <a:off x="8608485" y="508000"/>
            <a:ext cx="337605" cy="355601"/>
          </a:xfrm>
          <a:prstGeom prst="rect">
            <a:avLst/>
          </a:prstGeom>
        </p:spPr>
        <p:txBody>
          <a:bodyPr lIns="0" tIns="0" rIns="0" bIns="0" anchor="ct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Title &amp; Subtitle">
    <p:bg>
      <p:bgPr>
        <a:solidFill>
          <a:srgbClr val="FFFFFF"/>
        </a:solidFill>
        <a:effectLst/>
      </p:bgPr>
    </p:bg>
    <p:spTree>
      <p:nvGrpSpPr>
        <p:cNvPr id="1" name=""/>
        <p:cNvGrpSpPr/>
        <p:nvPr/>
      </p:nvGrpSpPr>
      <p:grpSpPr>
        <a:xfrm>
          <a:off x="0" y="0"/>
          <a:ext cx="0" cy="0"/>
          <a:chOff x="0" y="0"/>
          <a:chExt cx="0" cy="0"/>
        </a:xfrm>
      </p:grpSpPr>
      <p:sp>
        <p:nvSpPr>
          <p:cNvPr id="127" name="Shape 127"/>
          <p:cNvSpPr>
            <a:spLocks noGrp="1"/>
          </p:cNvSpPr>
          <p:nvPr>
            <p:ph type="title"/>
          </p:nvPr>
        </p:nvSpPr>
        <p:spPr>
          <a:xfrm>
            <a:off x="1860946" y="883146"/>
            <a:ext cx="5641183" cy="1779985"/>
          </a:xfrm>
          <a:prstGeom prst="rect">
            <a:avLst/>
          </a:prstGeom>
        </p:spPr>
        <p:txBody>
          <a:bodyPr lIns="27384" tIns="27384" rIns="27384" bIns="27384" anchor="b"/>
          <a:lstStyle>
            <a:lvl1pPr algn="ctr">
              <a:lnSpc>
                <a:spcPct val="100000"/>
              </a:lnSpc>
              <a:defRPr sz="4400" b="0">
                <a:solidFill>
                  <a:srgbClr val="000000"/>
                </a:solidFill>
                <a:uFillTx/>
                <a:latin typeface="Garamond"/>
                <a:ea typeface="Garamond"/>
                <a:cs typeface="Garamond"/>
                <a:sym typeface="Gill Sans"/>
              </a:defRPr>
            </a:lvl1pPr>
          </a:lstStyle>
          <a:p>
            <a:r>
              <a:rPr dirty="0"/>
              <a:t>Title Text</a:t>
            </a:r>
          </a:p>
        </p:txBody>
      </p:sp>
      <p:sp>
        <p:nvSpPr>
          <p:cNvPr id="128" name="Shape 128"/>
          <p:cNvSpPr>
            <a:spLocks noGrp="1"/>
          </p:cNvSpPr>
          <p:nvPr>
            <p:ph type="body" sz="quarter" idx="1"/>
          </p:nvPr>
        </p:nvSpPr>
        <p:spPr>
          <a:xfrm>
            <a:off x="1860946" y="2711053"/>
            <a:ext cx="5641183" cy="609303"/>
          </a:xfrm>
          <a:prstGeom prst="rect">
            <a:avLst/>
          </a:prstGeom>
        </p:spPr>
        <p:txBody>
          <a:bodyPr lIns="27384" tIns="27384" rIns="27384" bIns="27384"/>
          <a:lstStyle>
            <a:lvl1pPr marL="0" indent="0" algn="ctr">
              <a:lnSpc>
                <a:spcPct val="100000"/>
              </a:lnSpc>
              <a:defRPr sz="1800" b="0">
                <a:solidFill>
                  <a:srgbClr val="000000"/>
                </a:solidFill>
                <a:uFillTx/>
                <a:latin typeface="Garamond"/>
                <a:ea typeface="Garamond"/>
                <a:cs typeface="Garamond"/>
                <a:sym typeface="Gill Sans"/>
              </a:defRPr>
            </a:lvl1pPr>
            <a:lvl2pPr marL="0" indent="0" algn="ctr">
              <a:lnSpc>
                <a:spcPct val="100000"/>
              </a:lnSpc>
              <a:buSzTx/>
              <a:buFontTx/>
              <a:buNone/>
              <a:defRPr sz="1800" b="0">
                <a:solidFill>
                  <a:srgbClr val="000000"/>
                </a:solidFill>
                <a:uFillTx/>
                <a:latin typeface="Garamond"/>
                <a:ea typeface="Garamond"/>
                <a:cs typeface="Garamond"/>
                <a:sym typeface="Gill Sans"/>
              </a:defRPr>
            </a:lvl2pPr>
            <a:lvl3pPr marL="0" indent="0" algn="ctr">
              <a:lnSpc>
                <a:spcPct val="100000"/>
              </a:lnSpc>
              <a:buSzTx/>
              <a:buFontTx/>
              <a:buNone/>
              <a:defRPr sz="1800" b="0">
                <a:solidFill>
                  <a:srgbClr val="000000"/>
                </a:solidFill>
                <a:uFillTx/>
                <a:latin typeface="Garamond"/>
                <a:ea typeface="Garamond"/>
                <a:cs typeface="Garamond"/>
                <a:sym typeface="Gill Sans"/>
              </a:defRPr>
            </a:lvl3pPr>
            <a:lvl4pPr marL="0" indent="0" algn="ctr">
              <a:lnSpc>
                <a:spcPct val="100000"/>
              </a:lnSpc>
              <a:buSzTx/>
              <a:buFontTx/>
              <a:buNone/>
              <a:defRPr sz="1800" b="0">
                <a:solidFill>
                  <a:srgbClr val="000000"/>
                </a:solidFill>
                <a:uFillTx/>
                <a:latin typeface="Garamond"/>
                <a:ea typeface="Garamond"/>
                <a:cs typeface="Garamond"/>
                <a:sym typeface="Gill Sans"/>
              </a:defRPr>
            </a:lvl4pPr>
            <a:lvl5pPr marL="0" indent="0" algn="ctr">
              <a:lnSpc>
                <a:spcPct val="100000"/>
              </a:lnSpc>
              <a:buSzTx/>
              <a:buFontTx/>
              <a:buNone/>
              <a:defRPr sz="1800" b="0">
                <a:solidFill>
                  <a:srgbClr val="000000"/>
                </a:solidFill>
                <a:uFillTx/>
                <a:latin typeface="Garamond"/>
                <a:ea typeface="Garamond"/>
                <a:cs typeface="Garamond"/>
                <a:sym typeface="Gill Sans"/>
              </a:defRPr>
            </a:lvl5p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129" name="Shape 129"/>
          <p:cNvSpPr>
            <a:spLocks noGrp="1"/>
          </p:cNvSpPr>
          <p:nvPr>
            <p:ph type="sldNum" sz="quarter" idx="2"/>
          </p:nvPr>
        </p:nvSpPr>
        <p:spPr>
          <a:xfrm>
            <a:off x="4580811" y="4990802"/>
            <a:ext cx="194607" cy="194470"/>
          </a:xfrm>
          <a:prstGeom prst="rect">
            <a:avLst/>
          </a:prstGeom>
        </p:spPr>
        <p:txBody>
          <a:bodyPr lIns="27384" tIns="27384" rIns="27384" bIns="27384"/>
          <a:lstStyle>
            <a:lvl1pPr>
              <a:defRPr sz="900">
                <a:uFillTx/>
              </a:defRPr>
            </a:lvl1p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
  <p:cSld name="Bio Slide">
    <p:bg>
      <p:bgPr>
        <a:solidFill>
          <a:srgbClr val="FFFFFF"/>
        </a:solidFill>
        <a:effectLst/>
      </p:bgPr>
    </p:bg>
    <p:spTree>
      <p:nvGrpSpPr>
        <p:cNvPr id="1" name=""/>
        <p:cNvGrpSpPr/>
        <p:nvPr/>
      </p:nvGrpSpPr>
      <p:grpSpPr>
        <a:xfrm>
          <a:off x="0" y="0"/>
          <a:ext cx="0" cy="0"/>
          <a:chOff x="0" y="0"/>
          <a:chExt cx="0" cy="0"/>
        </a:xfrm>
      </p:grpSpPr>
      <p:sp>
        <p:nvSpPr>
          <p:cNvPr id="136" name="Shape 136"/>
          <p:cNvSpPr/>
          <p:nvPr/>
        </p:nvSpPr>
        <p:spPr>
          <a:xfrm>
            <a:off x="458787" y="487362"/>
            <a:ext cx="8448676" cy="1"/>
          </a:xfrm>
          <a:prstGeom prst="line">
            <a:avLst/>
          </a:prstGeom>
          <a:ln w="3175">
            <a:solidFill>
              <a:srgbClr val="000000"/>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137" name="Shape 137"/>
          <p:cNvSpPr/>
          <p:nvPr/>
        </p:nvSpPr>
        <p:spPr>
          <a:xfrm>
            <a:off x="458787" y="908050"/>
            <a:ext cx="8448676" cy="0"/>
          </a:xfrm>
          <a:prstGeom prst="line">
            <a:avLst/>
          </a:prstGeom>
          <a:ln w="3175">
            <a:solidFill>
              <a:srgbClr val="000000"/>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138" name="Shape 138"/>
          <p:cNvSpPr>
            <a:spLocks noGrp="1"/>
          </p:cNvSpPr>
          <p:nvPr>
            <p:ph type="title"/>
          </p:nvPr>
        </p:nvSpPr>
        <p:spPr>
          <a:xfrm>
            <a:off x="444569" y="1066787"/>
            <a:ext cx="4924356" cy="1126999"/>
          </a:xfrm>
          <a:prstGeom prst="rect">
            <a:avLst/>
          </a:prstGeom>
        </p:spPr>
        <p:txBody>
          <a:bodyPr lIns="0" tIns="0" rIns="0" bIns="0"/>
          <a:lstStyle>
            <a:lvl1pPr defTabSz="914400">
              <a:lnSpc>
                <a:spcPts val="3500"/>
              </a:lnSpc>
              <a:defRPr sz="3800" cap="all">
                <a:solidFill>
                  <a:srgbClr val="000000"/>
                </a:solidFill>
                <a:uFillTx/>
              </a:defRPr>
            </a:lvl1pPr>
          </a:lstStyle>
          <a:p>
            <a:r>
              <a:t>Title Text</a:t>
            </a:r>
          </a:p>
        </p:txBody>
      </p:sp>
      <p:sp>
        <p:nvSpPr>
          <p:cNvPr id="139" name="Shape 139"/>
          <p:cNvSpPr>
            <a:spLocks noGrp="1"/>
          </p:cNvSpPr>
          <p:nvPr>
            <p:ph type="body" sz="quarter" idx="1"/>
          </p:nvPr>
        </p:nvSpPr>
        <p:spPr>
          <a:xfrm>
            <a:off x="458769" y="2072195"/>
            <a:ext cx="5748357" cy="1343026"/>
          </a:xfrm>
          <a:prstGeom prst="rect">
            <a:avLst/>
          </a:prstGeom>
        </p:spPr>
        <p:txBody>
          <a:bodyPr lIns="0" tIns="0" rIns="0" bIns="0"/>
          <a:lstStyle>
            <a:lvl1pPr marL="174625" indent="-174625" defTabSz="914400">
              <a:lnSpc>
                <a:spcPts val="2400"/>
              </a:lnSpc>
              <a:buSzPct val="69000"/>
              <a:buFont typeface="Lucida Grande"/>
              <a:buChar char="‣"/>
              <a:defRPr sz="2000" b="0">
                <a:solidFill>
                  <a:srgbClr val="000000"/>
                </a:solidFill>
                <a:uFillTx/>
              </a:defRPr>
            </a:lvl1pPr>
            <a:lvl2pPr marL="0" indent="329138" defTabSz="914400">
              <a:lnSpc>
                <a:spcPts val="2400"/>
              </a:lnSpc>
              <a:buSzTx/>
              <a:buNone/>
              <a:defRPr sz="2000" b="0">
                <a:solidFill>
                  <a:srgbClr val="000000"/>
                </a:solidFill>
                <a:uFillTx/>
              </a:defRPr>
            </a:lvl2pPr>
            <a:lvl3pPr marL="0" indent="658277" defTabSz="914400">
              <a:lnSpc>
                <a:spcPts val="2400"/>
              </a:lnSpc>
              <a:buSzTx/>
              <a:buNone/>
              <a:defRPr sz="2000" b="0">
                <a:solidFill>
                  <a:srgbClr val="000000"/>
                </a:solidFill>
                <a:uFillTx/>
              </a:defRPr>
            </a:lvl3pPr>
            <a:lvl4pPr marL="0" indent="987415" defTabSz="914400">
              <a:lnSpc>
                <a:spcPts val="2400"/>
              </a:lnSpc>
              <a:buSzTx/>
              <a:buNone/>
              <a:defRPr sz="2000" b="0">
                <a:solidFill>
                  <a:srgbClr val="000000"/>
                </a:solidFill>
                <a:uFillTx/>
              </a:defRPr>
            </a:lvl4pPr>
            <a:lvl5pPr marL="0" indent="1316552" defTabSz="914400">
              <a:lnSpc>
                <a:spcPts val="2400"/>
              </a:lnSpc>
              <a:buSzTx/>
              <a:buNone/>
              <a:defRPr sz="2000" b="0">
                <a:solidFill>
                  <a:srgbClr val="000000"/>
                </a:solidFill>
                <a:uFillTx/>
              </a:defRPr>
            </a:lvl5pPr>
          </a:lstStyle>
          <a:p>
            <a:r>
              <a:t>Body Level One</a:t>
            </a:r>
          </a:p>
          <a:p>
            <a:pPr lvl="1"/>
            <a:r>
              <a:t>Body Level Two</a:t>
            </a:r>
          </a:p>
          <a:p>
            <a:pPr lvl="2"/>
            <a:r>
              <a:t>Body Level Three</a:t>
            </a:r>
          </a:p>
          <a:p>
            <a:pPr lvl="3"/>
            <a:r>
              <a:t>Body Level Four</a:t>
            </a:r>
          </a:p>
          <a:p>
            <a:pPr lvl="4"/>
            <a:r>
              <a:t>Body Level Five</a:t>
            </a:r>
          </a:p>
        </p:txBody>
      </p:sp>
      <p:sp>
        <p:nvSpPr>
          <p:cNvPr id="140" name="Shape 140"/>
          <p:cNvSpPr>
            <a:spLocks noGrp="1"/>
          </p:cNvSpPr>
          <p:nvPr>
            <p:ph type="sldNum" sz="quarter" idx="2"/>
          </p:nvPr>
        </p:nvSpPr>
        <p:spPr>
          <a:xfrm>
            <a:off x="8582397" y="536831"/>
            <a:ext cx="323479" cy="297938"/>
          </a:xfrm>
          <a:prstGeom prst="rect">
            <a:avLst/>
          </a:prstGeom>
        </p:spPr>
        <p:txBody>
          <a:bodyPr lIns="0" tIns="0" rIns="0" bIns="0" anchor="ctr"/>
          <a:lstStyle>
            <a:lvl1pPr algn="r" defTabSz="914400">
              <a:lnSpc>
                <a:spcPts val="2300"/>
              </a:lnSpc>
              <a:defRPr sz="2200">
                <a:uFillTx/>
              </a:defRPr>
            </a:lvl1p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x">
  <p:cSld name="Bio Slide">
    <p:bg>
      <p:bgPr>
        <a:solidFill>
          <a:srgbClr val="FFFFFF"/>
        </a:solidFill>
        <a:effectLst/>
      </p:bgPr>
    </p:bg>
    <p:spTree>
      <p:nvGrpSpPr>
        <p:cNvPr id="1" name=""/>
        <p:cNvGrpSpPr/>
        <p:nvPr/>
      </p:nvGrpSpPr>
      <p:grpSpPr>
        <a:xfrm>
          <a:off x="0" y="0"/>
          <a:ext cx="0" cy="0"/>
          <a:chOff x="0" y="0"/>
          <a:chExt cx="0" cy="0"/>
        </a:xfrm>
      </p:grpSpPr>
      <p:sp>
        <p:nvSpPr>
          <p:cNvPr id="147" name="Shape 147"/>
          <p:cNvSpPr/>
          <p:nvPr/>
        </p:nvSpPr>
        <p:spPr>
          <a:xfrm>
            <a:off x="458787" y="487362"/>
            <a:ext cx="8448676" cy="1"/>
          </a:xfrm>
          <a:prstGeom prst="line">
            <a:avLst/>
          </a:prstGeom>
          <a:ln w="3175">
            <a:solidFill>
              <a:srgbClr val="000000"/>
            </a:solidFill>
            <a:miter/>
          </a:ln>
        </p:spPr>
        <p:txBody>
          <a:bodyPr lIns="45719" rIns="45719"/>
          <a:lstStyle/>
          <a:p>
            <a:pPr algn="l" defTabSz="457200">
              <a:defRPr sz="1200" b="0">
                <a:uFillTx/>
              </a:defRPr>
            </a:pPr>
            <a:endParaRPr dirty="0">
              <a:latin typeface="Garamond"/>
              <a:ea typeface="Garamond"/>
              <a:cs typeface="Garamond"/>
            </a:endParaRPr>
          </a:p>
        </p:txBody>
      </p:sp>
      <p:sp>
        <p:nvSpPr>
          <p:cNvPr id="148" name="Shape 148"/>
          <p:cNvSpPr/>
          <p:nvPr/>
        </p:nvSpPr>
        <p:spPr>
          <a:xfrm>
            <a:off x="458787" y="908050"/>
            <a:ext cx="8448676" cy="0"/>
          </a:xfrm>
          <a:prstGeom prst="line">
            <a:avLst/>
          </a:prstGeom>
          <a:ln w="3175">
            <a:solidFill>
              <a:srgbClr val="000000"/>
            </a:solidFill>
            <a:miter/>
          </a:ln>
        </p:spPr>
        <p:txBody>
          <a:bodyPr lIns="45719" rIns="45719"/>
          <a:lstStyle/>
          <a:p>
            <a:pPr algn="l" defTabSz="457200">
              <a:defRPr sz="1200" b="0">
                <a:uFillTx/>
              </a:defRPr>
            </a:pPr>
            <a:endParaRPr dirty="0">
              <a:latin typeface="Garamond"/>
              <a:ea typeface="Garamond"/>
              <a:cs typeface="Garamond"/>
            </a:endParaRPr>
          </a:p>
        </p:txBody>
      </p:sp>
      <p:sp>
        <p:nvSpPr>
          <p:cNvPr id="149" name="Shape 149"/>
          <p:cNvSpPr>
            <a:spLocks noGrp="1"/>
          </p:cNvSpPr>
          <p:nvPr>
            <p:ph type="title"/>
          </p:nvPr>
        </p:nvSpPr>
        <p:spPr>
          <a:xfrm>
            <a:off x="444569" y="1066787"/>
            <a:ext cx="4924356" cy="1126999"/>
          </a:xfrm>
          <a:prstGeom prst="rect">
            <a:avLst/>
          </a:prstGeom>
        </p:spPr>
        <p:txBody>
          <a:bodyPr lIns="0" tIns="0" rIns="0" bIns="0"/>
          <a:lstStyle>
            <a:lvl1pPr defTabSz="914400">
              <a:lnSpc>
                <a:spcPts val="3500"/>
              </a:lnSpc>
              <a:defRPr sz="3800" cap="all">
                <a:solidFill>
                  <a:srgbClr val="000000"/>
                </a:solidFill>
                <a:uFillTx/>
              </a:defRPr>
            </a:lvl1pPr>
          </a:lstStyle>
          <a:p>
            <a:r>
              <a:t>Title Text</a:t>
            </a:r>
          </a:p>
        </p:txBody>
      </p:sp>
      <p:sp>
        <p:nvSpPr>
          <p:cNvPr id="150" name="Shape 150"/>
          <p:cNvSpPr>
            <a:spLocks noGrp="1"/>
          </p:cNvSpPr>
          <p:nvPr>
            <p:ph type="body" sz="quarter" idx="1"/>
          </p:nvPr>
        </p:nvSpPr>
        <p:spPr>
          <a:xfrm>
            <a:off x="458769" y="2072195"/>
            <a:ext cx="5748357" cy="1343026"/>
          </a:xfrm>
          <a:prstGeom prst="rect">
            <a:avLst/>
          </a:prstGeom>
        </p:spPr>
        <p:txBody>
          <a:bodyPr lIns="0" tIns="0" rIns="0" bIns="0"/>
          <a:lstStyle>
            <a:lvl1pPr marL="174625" indent="-174625" defTabSz="914400">
              <a:lnSpc>
                <a:spcPts val="2400"/>
              </a:lnSpc>
              <a:buSzPct val="69000"/>
              <a:buFont typeface="Lucida Grande"/>
              <a:buChar char="‣"/>
              <a:defRPr sz="2000" b="0">
                <a:solidFill>
                  <a:srgbClr val="000000"/>
                </a:solidFill>
                <a:uFillTx/>
                <a:latin typeface="Garamond"/>
                <a:ea typeface="Garamond"/>
                <a:cs typeface="Garamond"/>
                <a:sym typeface="News706 BT"/>
              </a:defRPr>
            </a:lvl1pPr>
            <a:lvl2pPr marL="0" indent="329138" defTabSz="914400">
              <a:lnSpc>
                <a:spcPts val="2400"/>
              </a:lnSpc>
              <a:buSzTx/>
              <a:buNone/>
              <a:defRPr sz="2000" b="0">
                <a:solidFill>
                  <a:srgbClr val="000000"/>
                </a:solidFill>
                <a:uFillTx/>
                <a:latin typeface="Garamond"/>
                <a:ea typeface="Garamond"/>
                <a:cs typeface="Garamond"/>
                <a:sym typeface="News706 BT"/>
              </a:defRPr>
            </a:lvl2pPr>
            <a:lvl3pPr marL="0" indent="658277" defTabSz="914400">
              <a:lnSpc>
                <a:spcPts val="2400"/>
              </a:lnSpc>
              <a:buSzTx/>
              <a:buNone/>
              <a:defRPr sz="2000" b="0">
                <a:solidFill>
                  <a:srgbClr val="000000"/>
                </a:solidFill>
                <a:uFillTx/>
                <a:latin typeface="Garamond"/>
                <a:ea typeface="Garamond"/>
                <a:cs typeface="Garamond"/>
                <a:sym typeface="News706 BT"/>
              </a:defRPr>
            </a:lvl3pPr>
            <a:lvl4pPr marL="0" indent="987415" defTabSz="914400">
              <a:lnSpc>
                <a:spcPts val="2400"/>
              </a:lnSpc>
              <a:buSzTx/>
              <a:buNone/>
              <a:defRPr sz="2000" b="0">
                <a:solidFill>
                  <a:srgbClr val="000000"/>
                </a:solidFill>
                <a:uFillTx/>
                <a:latin typeface="Garamond"/>
                <a:ea typeface="Garamond"/>
                <a:cs typeface="Garamond"/>
                <a:sym typeface="News706 BT"/>
              </a:defRPr>
            </a:lvl4pPr>
            <a:lvl5pPr marL="0" indent="1316552" defTabSz="914400">
              <a:lnSpc>
                <a:spcPts val="2400"/>
              </a:lnSpc>
              <a:buSzTx/>
              <a:buNone/>
              <a:defRPr sz="2000" b="0">
                <a:solidFill>
                  <a:srgbClr val="000000"/>
                </a:solidFill>
                <a:uFillTx/>
                <a:latin typeface="Garamond"/>
                <a:ea typeface="Garamond"/>
                <a:cs typeface="Garamond"/>
                <a:sym typeface="News706 BT"/>
              </a:defRPr>
            </a:lvl5p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151" name="Shape 151"/>
          <p:cNvSpPr>
            <a:spLocks noGrp="1"/>
          </p:cNvSpPr>
          <p:nvPr>
            <p:ph type="sldNum" sz="quarter" idx="2"/>
          </p:nvPr>
        </p:nvSpPr>
        <p:spPr>
          <a:xfrm>
            <a:off x="8582397" y="536831"/>
            <a:ext cx="323479" cy="297938"/>
          </a:xfrm>
          <a:prstGeom prst="rect">
            <a:avLst/>
          </a:prstGeom>
        </p:spPr>
        <p:txBody>
          <a:bodyPr lIns="0" tIns="0" rIns="0" bIns="0" anchor="ctr"/>
          <a:lstStyle>
            <a:lvl1pPr algn="r" defTabSz="914400">
              <a:lnSpc>
                <a:spcPts val="2300"/>
              </a:lnSpc>
              <a:defRPr sz="2200">
                <a:uFillTx/>
              </a:defRPr>
            </a:lvl1p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x">
  <p:cSld name="Title &amp; Bullets">
    <p:spTree>
      <p:nvGrpSpPr>
        <p:cNvPr id="1" name=""/>
        <p:cNvGrpSpPr/>
        <p:nvPr/>
      </p:nvGrpSpPr>
      <p:grpSpPr>
        <a:xfrm>
          <a:off x="0" y="0"/>
          <a:ext cx="0" cy="0"/>
          <a:chOff x="0" y="0"/>
          <a:chExt cx="0" cy="0"/>
        </a:xfrm>
      </p:grpSpPr>
      <p:sp>
        <p:nvSpPr>
          <p:cNvPr id="167" name="Shape 167"/>
          <p:cNvSpPr>
            <a:spLocks noGrp="1"/>
          </p:cNvSpPr>
          <p:nvPr>
            <p:ph type="title"/>
          </p:nvPr>
        </p:nvSpPr>
        <p:spPr>
          <a:xfrm>
            <a:off x="1689794" y="136921"/>
            <a:ext cx="5983487" cy="1163837"/>
          </a:xfrm>
          <a:prstGeom prst="rect">
            <a:avLst/>
          </a:prstGeom>
        </p:spPr>
        <p:txBody>
          <a:bodyPr lIns="27384" tIns="27384" rIns="27384" bIns="27384" anchor="ctr">
            <a:normAutofit/>
          </a:bodyPr>
          <a:lstStyle>
            <a:lvl1pPr algn="ctr">
              <a:lnSpc>
                <a:spcPct val="100000"/>
              </a:lnSpc>
              <a:defRPr sz="4200" b="0">
                <a:uFillTx/>
                <a:latin typeface="Garamond"/>
                <a:ea typeface="Garamond"/>
                <a:cs typeface="Garamond"/>
                <a:sym typeface="Helvetica Light"/>
              </a:defRPr>
            </a:lvl1pPr>
          </a:lstStyle>
          <a:p>
            <a:r>
              <a:rPr dirty="0"/>
              <a:t>Title Text</a:t>
            </a:r>
          </a:p>
        </p:txBody>
      </p:sp>
      <p:sp>
        <p:nvSpPr>
          <p:cNvPr id="168" name="Shape 168"/>
          <p:cNvSpPr>
            <a:spLocks noGrp="1"/>
          </p:cNvSpPr>
          <p:nvPr>
            <p:ph type="body" idx="1"/>
          </p:nvPr>
        </p:nvSpPr>
        <p:spPr>
          <a:xfrm>
            <a:off x="1689794" y="1396603"/>
            <a:ext cx="5983487" cy="3388817"/>
          </a:xfrm>
          <a:prstGeom prst="rect">
            <a:avLst/>
          </a:prstGeom>
        </p:spPr>
        <p:txBody>
          <a:bodyPr lIns="27384" tIns="27384" rIns="27384" bIns="27384" anchor="ctr">
            <a:normAutofit/>
          </a:bodyPr>
          <a:lstStyle>
            <a:lvl1pPr marL="233947" indent="-233947">
              <a:lnSpc>
                <a:spcPct val="100000"/>
              </a:lnSpc>
              <a:spcBef>
                <a:spcPts val="4200"/>
              </a:spcBef>
              <a:buSzPct val="75000"/>
              <a:buChar char="•"/>
              <a:defRPr sz="2000" b="0">
                <a:uFillTx/>
                <a:latin typeface="Garamond"/>
                <a:ea typeface="Garamond"/>
                <a:cs typeface="Garamond"/>
                <a:sym typeface="Helvetica Light"/>
              </a:defRPr>
            </a:lvl1pPr>
            <a:lvl2pPr marL="678447" indent="-233947">
              <a:lnSpc>
                <a:spcPct val="100000"/>
              </a:lnSpc>
              <a:spcBef>
                <a:spcPts val="4200"/>
              </a:spcBef>
              <a:buSzPct val="75000"/>
              <a:buFontTx/>
              <a:buChar char="•"/>
              <a:defRPr sz="2000" b="0">
                <a:uFillTx/>
                <a:latin typeface="Garamond"/>
                <a:ea typeface="Garamond"/>
                <a:cs typeface="Garamond"/>
                <a:sym typeface="Helvetica Light"/>
              </a:defRPr>
            </a:lvl2pPr>
            <a:lvl3pPr marL="1122947" indent="-233947">
              <a:lnSpc>
                <a:spcPct val="100000"/>
              </a:lnSpc>
              <a:spcBef>
                <a:spcPts val="4200"/>
              </a:spcBef>
              <a:buSzPct val="75000"/>
              <a:buFontTx/>
              <a:buChar char="•"/>
              <a:defRPr sz="2000" b="0">
                <a:uFillTx/>
                <a:latin typeface="Garamond"/>
                <a:ea typeface="Garamond"/>
                <a:cs typeface="Garamond"/>
                <a:sym typeface="Helvetica Light"/>
              </a:defRPr>
            </a:lvl3pPr>
            <a:lvl4pPr marL="1567447" indent="-233947">
              <a:lnSpc>
                <a:spcPct val="100000"/>
              </a:lnSpc>
              <a:spcBef>
                <a:spcPts val="4200"/>
              </a:spcBef>
              <a:buSzPct val="75000"/>
              <a:buFontTx/>
              <a:buChar char="•"/>
              <a:defRPr sz="2000" b="0">
                <a:uFillTx/>
                <a:latin typeface="Garamond"/>
                <a:ea typeface="Garamond"/>
                <a:cs typeface="Garamond"/>
                <a:sym typeface="Helvetica Light"/>
              </a:defRPr>
            </a:lvl4pPr>
            <a:lvl5pPr marL="2011947" indent="-233947">
              <a:lnSpc>
                <a:spcPct val="100000"/>
              </a:lnSpc>
              <a:spcBef>
                <a:spcPts val="4200"/>
              </a:spcBef>
              <a:buSzPct val="75000"/>
              <a:buFontTx/>
              <a:buChar char="•"/>
              <a:defRPr sz="2000" b="0">
                <a:uFillTx/>
                <a:latin typeface="Garamond"/>
                <a:ea typeface="Garamond"/>
                <a:cs typeface="Garamond"/>
                <a:sym typeface="Helvetica Light"/>
              </a:defRPr>
            </a:lvl5p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169" name="Shape 169"/>
          <p:cNvSpPr>
            <a:spLocks noGrp="1"/>
          </p:cNvSpPr>
          <p:nvPr>
            <p:ph type="sldNum" sz="quarter" idx="2"/>
          </p:nvPr>
        </p:nvSpPr>
        <p:spPr>
          <a:xfrm>
            <a:off x="4586343" y="4990802"/>
            <a:ext cx="183543" cy="193802"/>
          </a:xfrm>
          <a:prstGeom prst="rect">
            <a:avLst/>
          </a:prstGeom>
        </p:spPr>
        <p:txBody>
          <a:bodyPr lIns="27384" tIns="27384" rIns="27384" bIns="27384"/>
          <a:lstStyle>
            <a:lvl1pPr>
              <a:defRPr sz="900" b="0">
                <a:solidFill>
                  <a:srgbClr val="FFFFFF"/>
                </a:solidFill>
                <a:uFillTx/>
                <a:latin typeface="Garamond"/>
                <a:ea typeface="Garamond"/>
                <a:cs typeface="Garamond"/>
                <a:sym typeface="Helvetica Light"/>
              </a:defRPr>
            </a:lvl1pPr>
          </a:lstStyle>
          <a:p>
            <a:fld id="{86CB4B4D-7CA3-9044-876B-883B54F8677D}" type="slidenum">
              <a:rPr lang="uk-UA" smtClean="0"/>
              <a:pPr/>
              <a:t>‹#›</a:t>
            </a:fld>
            <a:endParaRPr lang="uk-UA" dirty="0"/>
          </a:p>
        </p:txBody>
      </p:sp>
    </p:spTree>
  </p:cSld>
  <p:clrMapOvr>
    <a:masterClrMapping/>
  </p:clrMapOvr>
  <p:transition xmlns:p14="http://schemas.microsoft.com/office/powerpoint/2010/mai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Agenda">
    <p:bg>
      <p:bgPr>
        <a:solidFill>
          <a:srgbClr val="FFFFFF"/>
        </a:solidFill>
        <a:effectLst/>
      </p:bgPr>
    </p:bg>
    <p:spTree>
      <p:nvGrpSpPr>
        <p:cNvPr id="1" name=""/>
        <p:cNvGrpSpPr/>
        <p:nvPr/>
      </p:nvGrpSpPr>
      <p:grpSpPr>
        <a:xfrm>
          <a:off x="0" y="0"/>
          <a:ext cx="0" cy="0"/>
          <a:chOff x="0" y="0"/>
          <a:chExt cx="0" cy="0"/>
        </a:xfrm>
      </p:grpSpPr>
      <p:sp>
        <p:nvSpPr>
          <p:cNvPr id="20" name="Shape 20"/>
          <p:cNvSpPr>
            <a:spLocks noGrp="1"/>
          </p:cNvSpPr>
          <p:nvPr>
            <p:ph type="sldNum" sz="quarter" idx="2"/>
          </p:nvPr>
        </p:nvSpPr>
        <p:spPr>
          <a:xfrm>
            <a:off x="8608485" y="508000"/>
            <a:ext cx="337605" cy="355601"/>
          </a:xfrm>
          <a:prstGeom prst="rect">
            <a:avLst/>
          </a:prstGeom>
        </p:spPr>
        <p:txBody>
          <a:bodyPr lIns="0" tIns="0" rIns="0" bIns="0" anchor="ct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1_Title">
    <p:spTree>
      <p:nvGrpSpPr>
        <p:cNvPr id="1" name=""/>
        <p:cNvGrpSpPr/>
        <p:nvPr/>
      </p:nvGrpSpPr>
      <p:grpSpPr>
        <a:xfrm>
          <a:off x="0" y="0"/>
          <a:ext cx="0" cy="0"/>
          <a:chOff x="0" y="0"/>
          <a:chExt cx="0" cy="0"/>
        </a:xfrm>
      </p:grpSpPr>
      <p:pic>
        <p:nvPicPr>
          <p:cNvPr id="27" name="image.png"/>
          <p:cNvPicPr>
            <a:picLocks/>
          </p:cNvPicPr>
          <p:nvPr/>
        </p:nvPicPr>
        <p:blipFill>
          <a:blip r:embed="rId2">
            <a:extLst/>
          </a:blip>
          <a:stretch>
            <a:fillRect/>
          </a:stretch>
        </p:blipFill>
        <p:spPr>
          <a:xfrm>
            <a:off x="457200" y="579437"/>
            <a:ext cx="2038350" cy="219076"/>
          </a:xfrm>
          <a:prstGeom prst="rect">
            <a:avLst/>
          </a:prstGeom>
          <a:ln w="12700">
            <a:miter lim="400000"/>
          </a:ln>
        </p:spPr>
      </p:pic>
      <p:sp>
        <p:nvSpPr>
          <p:cNvPr id="28" name="Shape 28"/>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2_Title">
    <p:spTree>
      <p:nvGrpSpPr>
        <p:cNvPr id="1" name=""/>
        <p:cNvGrpSpPr/>
        <p:nvPr/>
      </p:nvGrpSpPr>
      <p:grpSpPr>
        <a:xfrm>
          <a:off x="0" y="0"/>
          <a:ext cx="0" cy="0"/>
          <a:chOff x="0" y="0"/>
          <a:chExt cx="0" cy="0"/>
        </a:xfrm>
      </p:grpSpPr>
      <p:sp>
        <p:nvSpPr>
          <p:cNvPr id="35" name="Shape 35"/>
          <p:cNvSpPr>
            <a:spLocks noGrp="1"/>
          </p:cNvSpPr>
          <p:nvPr>
            <p:ph type="sldNum" sz="quarter" idx="2"/>
          </p:nvPr>
        </p:nvSpPr>
        <p:spPr>
          <a:xfrm>
            <a:off x="8414810" y="458787"/>
            <a:ext cx="337605" cy="355601"/>
          </a:xfrm>
          <a:prstGeom prst="rect">
            <a:avLst/>
          </a:prstGeom>
        </p:spPr>
        <p:txBody>
          <a:bodyPr lIns="0" tIns="0" rIns="0" bIns="0"/>
          <a:lstStyle>
            <a:lvl1pPr>
              <a:defRPr>
                <a:solidFill>
                  <a:srgbClr val="FFFFFF"/>
                </a:solidFill>
                <a:uFill>
                  <a:solidFill>
                    <a:srgbClr val="FFFFFF"/>
                  </a:solidFill>
                </a:uFill>
              </a:defRPr>
            </a:lvl1p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1_Agenda">
    <p:bg>
      <p:bgPr>
        <a:solidFill>
          <a:srgbClr val="FFFFFF"/>
        </a:solidFill>
        <a:effectLst/>
      </p:bgPr>
    </p:bg>
    <p:spTree>
      <p:nvGrpSpPr>
        <p:cNvPr id="1" name=""/>
        <p:cNvGrpSpPr/>
        <p:nvPr/>
      </p:nvGrpSpPr>
      <p:grpSpPr>
        <a:xfrm>
          <a:off x="0" y="0"/>
          <a:ext cx="0" cy="0"/>
          <a:chOff x="0" y="0"/>
          <a:chExt cx="0" cy="0"/>
        </a:xfrm>
      </p:grpSpPr>
      <p:sp>
        <p:nvSpPr>
          <p:cNvPr id="42" name="Shape 42"/>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43" name="Shape 43"/>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44" name="Shape 44"/>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45" name="Shape 45"/>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46" name="Shape 46"/>
          <p:cNvSpPr>
            <a:spLocks noGrp="1"/>
          </p:cNvSpPr>
          <p:nvPr>
            <p:ph type="title"/>
          </p:nvPr>
        </p:nvSpPr>
        <p:spPr>
          <a:xfrm>
            <a:off x="468153" y="505195"/>
            <a:ext cx="7874121" cy="1016266"/>
          </a:xfrm>
          <a:prstGeom prst="rect">
            <a:avLst/>
          </a:prstGeom>
        </p:spPr>
        <p:txBody>
          <a:bodyPr/>
          <a:lstStyle>
            <a:lvl1pPr>
              <a:lnSpc>
                <a:spcPts val="2300"/>
              </a:lnSpc>
              <a:defRPr sz="2300">
                <a:solidFill>
                  <a:srgbClr val="000000"/>
                </a:solidFill>
                <a:uFill>
                  <a:solidFill>
                    <a:srgbClr val="000000"/>
                  </a:solidFill>
                </a:uFill>
              </a:defRPr>
            </a:lvl1pPr>
          </a:lstStyle>
          <a:p>
            <a:r>
              <a:t>Title Text</a:t>
            </a:r>
          </a:p>
        </p:txBody>
      </p:sp>
      <p:sp>
        <p:nvSpPr>
          <p:cNvPr id="47" name="Shape 47"/>
          <p:cNvSpPr>
            <a:spLocks noGrp="1"/>
          </p:cNvSpPr>
          <p:nvPr>
            <p:ph type="body" idx="1"/>
          </p:nvPr>
        </p:nvSpPr>
        <p:spPr>
          <a:xfrm>
            <a:off x="468153" y="983297"/>
            <a:ext cx="8426769" cy="4030980"/>
          </a:xfrm>
          <a:prstGeom prst="rect">
            <a:avLst/>
          </a:prstGeom>
        </p:spPr>
        <p:txBody>
          <a:bodyPr/>
          <a:lstStyle>
            <a:lvl1pPr marL="186689" indent="-146050">
              <a:lnSpc>
                <a:spcPts val="2400"/>
              </a:lnSpc>
              <a:buSzPct val="69000"/>
              <a:buFont typeface="Lucida Grande"/>
              <a:buChar char="‣"/>
              <a:defRPr sz="2000">
                <a:solidFill>
                  <a:srgbClr val="000000"/>
                </a:solidFill>
                <a:uFill>
                  <a:solidFill>
                    <a:srgbClr val="000000"/>
                  </a:solidFill>
                </a:uFill>
              </a:defRPr>
            </a:lvl1pPr>
            <a:lvl2pPr>
              <a:lnSpc>
                <a:spcPts val="2400"/>
              </a:lnSpc>
              <a:defRPr sz="2000">
                <a:solidFill>
                  <a:srgbClr val="000000"/>
                </a:solidFill>
                <a:uFill>
                  <a:solidFill>
                    <a:srgbClr val="000000"/>
                  </a:solidFill>
                </a:uFill>
              </a:defRPr>
            </a:lvl2pPr>
            <a:lvl3pPr>
              <a:lnSpc>
                <a:spcPts val="2400"/>
              </a:lnSpc>
              <a:defRPr sz="2000">
                <a:solidFill>
                  <a:srgbClr val="000000"/>
                </a:solidFill>
                <a:uFill>
                  <a:solidFill>
                    <a:srgbClr val="000000"/>
                  </a:solidFill>
                </a:uFill>
              </a:defRPr>
            </a:lvl3pPr>
            <a:lvl4pPr>
              <a:lnSpc>
                <a:spcPts val="2400"/>
              </a:lnSpc>
              <a:defRPr sz="2000">
                <a:solidFill>
                  <a:srgbClr val="000000"/>
                </a:solidFill>
                <a:uFill>
                  <a:solidFill>
                    <a:srgbClr val="000000"/>
                  </a:solidFill>
                </a:uFill>
              </a:defRPr>
            </a:lvl4pPr>
            <a:lvl5pPr>
              <a:lnSpc>
                <a:spcPts val="2400"/>
              </a:lnSpc>
              <a:defRPr sz="2000">
                <a:solidFill>
                  <a:srgbClr val="000000"/>
                </a:solidFill>
                <a:uFill>
                  <a:solidFill>
                    <a:srgbClr val="000000"/>
                  </a:solidFill>
                </a:uFill>
              </a:defRPr>
            </a:lvl5pPr>
          </a:lstStyle>
          <a:p>
            <a:r>
              <a:t>Body Level One</a:t>
            </a:r>
          </a:p>
          <a:p>
            <a:pPr lvl="1"/>
            <a:r>
              <a:t>Body Level Two</a:t>
            </a:r>
          </a:p>
          <a:p>
            <a:pPr lvl="2"/>
            <a:r>
              <a:t>Body Level Three</a:t>
            </a:r>
          </a:p>
          <a:p>
            <a:pPr lvl="3"/>
            <a:r>
              <a:t>Body Level Four</a:t>
            </a:r>
          </a:p>
          <a:p>
            <a:pPr lvl="4"/>
            <a:r>
              <a:t>Body Level Five</a:t>
            </a:r>
          </a:p>
        </p:txBody>
      </p:sp>
      <p:sp>
        <p:nvSpPr>
          <p:cNvPr id="48" name="Shape 48"/>
          <p:cNvSpPr>
            <a:spLocks noGrp="1"/>
          </p:cNvSpPr>
          <p:nvPr>
            <p:ph type="sldNum" sz="quarter" idx="2"/>
          </p:nvPr>
        </p:nvSpPr>
        <p:spPr>
          <a:xfrm>
            <a:off x="8591339" y="508829"/>
            <a:ext cx="371897" cy="353943"/>
          </a:xfrm>
          <a:prstGeom prst="rect">
            <a:avLst/>
          </a:prstGeom>
        </p:spPr>
        <p:txBody>
          <a:bodyPr lIns="0" tIns="0" rIns="0" bIns="0" anchor="ctr"/>
          <a:lstStyle>
            <a:lvl1pPr>
              <a:defRPr>
                <a:latin typeface="Garamond"/>
                <a:ea typeface="Garamond"/>
                <a:cs typeface="Garamond"/>
                <a:sym typeface="Trebuchet MS"/>
              </a:defRPr>
            </a:lvl1pPr>
          </a:lstStyle>
          <a:p>
            <a:fld id="{86CB4B4D-7CA3-9044-876B-883B54F8677D}" type="slidenum">
              <a:rPr lang="uk-UA" smtClean="0"/>
              <a:pPr/>
              <a:t>‹#›</a:t>
            </a:fld>
            <a:endParaRPr lang="uk-UA" dirty="0"/>
          </a:p>
        </p:txBody>
      </p:sp>
    </p:spTree>
  </p:cSld>
  <p:clrMapOvr>
    <a:masterClrMapping/>
  </p:clrMapOvr>
  <p:transition xmlns:p14="http://schemas.microsoft.com/office/powerpoint/2010/mai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cSld name="2_Agenda">
    <p:bg>
      <p:bgPr>
        <a:solidFill>
          <a:srgbClr val="FFFFFF"/>
        </a:solidFill>
        <a:effectLst/>
      </p:bgPr>
    </p:bg>
    <p:spTree>
      <p:nvGrpSpPr>
        <p:cNvPr id="1" name=""/>
        <p:cNvGrpSpPr/>
        <p:nvPr/>
      </p:nvGrpSpPr>
      <p:grpSpPr>
        <a:xfrm>
          <a:off x="0" y="0"/>
          <a:ext cx="0" cy="0"/>
          <a:chOff x="0" y="0"/>
          <a:chExt cx="0" cy="0"/>
        </a:xfrm>
      </p:grpSpPr>
      <p:sp>
        <p:nvSpPr>
          <p:cNvPr id="55" name="Shape 55"/>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56" name="Shape 56"/>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57" name="Shape 57"/>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58" name="Shape 58"/>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dirty="0">
              <a:latin typeface="Garamond"/>
              <a:ea typeface="Garamond"/>
              <a:cs typeface="Garamond"/>
            </a:endParaRPr>
          </a:p>
        </p:txBody>
      </p:sp>
      <p:pic>
        <p:nvPicPr>
          <p:cNvPr id="59" name="image.tiff"/>
          <p:cNvPicPr>
            <a:picLocks/>
          </p:cNvPicPr>
          <p:nvPr/>
        </p:nvPicPr>
        <p:blipFill>
          <a:blip r:embed="rId2">
            <a:extLst/>
          </a:blip>
          <a:stretch>
            <a:fillRect/>
          </a:stretch>
        </p:blipFill>
        <p:spPr>
          <a:xfrm>
            <a:off x="2444750" y="1104900"/>
            <a:ext cx="4522788" cy="3665538"/>
          </a:xfrm>
          <a:prstGeom prst="rect">
            <a:avLst/>
          </a:prstGeom>
          <a:ln w="12700">
            <a:miter lim="400000"/>
          </a:ln>
        </p:spPr>
      </p:pic>
      <p:sp>
        <p:nvSpPr>
          <p:cNvPr id="60" name="Shape 60"/>
          <p:cNvSpPr>
            <a:spLocks noGrp="1"/>
          </p:cNvSpPr>
          <p:nvPr>
            <p:ph type="sldNum" sz="quarter" idx="2"/>
          </p:nvPr>
        </p:nvSpPr>
        <p:spPr>
          <a:xfrm>
            <a:off x="8608485" y="508000"/>
            <a:ext cx="337605" cy="355601"/>
          </a:xfrm>
          <a:prstGeom prst="rect">
            <a:avLst/>
          </a:prstGeom>
        </p:spPr>
        <p:txBody>
          <a:bodyPr lIns="0" tIns="0" rIns="0" bIns="0" anchor="ct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3_Agenda">
    <p:bg>
      <p:bgPr>
        <a:solidFill>
          <a:srgbClr val="FFFFFF"/>
        </a:solidFill>
        <a:effectLst/>
      </p:bgPr>
    </p:bg>
    <p:spTree>
      <p:nvGrpSpPr>
        <p:cNvPr id="1" name=""/>
        <p:cNvGrpSpPr/>
        <p:nvPr/>
      </p:nvGrpSpPr>
      <p:grpSpPr>
        <a:xfrm>
          <a:off x="0" y="0"/>
          <a:ext cx="0" cy="0"/>
          <a:chOff x="0" y="0"/>
          <a:chExt cx="0" cy="0"/>
        </a:xfrm>
      </p:grpSpPr>
      <p:sp>
        <p:nvSpPr>
          <p:cNvPr id="67" name="Shape 67"/>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68" name="Shape 68"/>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dirty="0">
              <a:latin typeface="Garamond"/>
              <a:ea typeface="Garamond"/>
              <a:cs typeface="Garamond"/>
            </a:endParaRPr>
          </a:p>
        </p:txBody>
      </p:sp>
      <p:pic>
        <p:nvPicPr>
          <p:cNvPr id="69" name="image.tiff"/>
          <p:cNvPicPr>
            <a:picLocks/>
          </p:cNvPicPr>
          <p:nvPr/>
        </p:nvPicPr>
        <p:blipFill>
          <a:blip r:embed="rId2">
            <a:extLst/>
          </a:blip>
          <a:stretch>
            <a:fillRect/>
          </a:stretch>
        </p:blipFill>
        <p:spPr>
          <a:xfrm>
            <a:off x="2017712" y="1111250"/>
            <a:ext cx="5259388" cy="3683000"/>
          </a:xfrm>
          <a:prstGeom prst="rect">
            <a:avLst/>
          </a:prstGeom>
          <a:ln w="12700">
            <a:miter lim="400000"/>
          </a:ln>
        </p:spPr>
      </p:pic>
      <p:sp>
        <p:nvSpPr>
          <p:cNvPr id="70" name="Shape 70"/>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71" name="Shape 71"/>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72" name="Shape 72"/>
          <p:cNvSpPr>
            <a:spLocks noGrp="1"/>
          </p:cNvSpPr>
          <p:nvPr>
            <p:ph type="sldNum" sz="quarter" idx="2"/>
          </p:nvPr>
        </p:nvSpPr>
        <p:spPr>
          <a:xfrm>
            <a:off x="8608485" y="508000"/>
            <a:ext cx="337605" cy="355601"/>
          </a:xfrm>
          <a:prstGeom prst="rect">
            <a:avLst/>
          </a:prstGeom>
        </p:spPr>
        <p:txBody>
          <a:bodyPr lIns="0" tIns="0" rIns="0" bIns="0" anchor="ct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4_Agenda">
    <p:bg>
      <p:bgPr>
        <a:solidFill>
          <a:srgbClr val="FFFFFF"/>
        </a:solidFill>
        <a:effectLst/>
      </p:bgPr>
    </p:bg>
    <p:spTree>
      <p:nvGrpSpPr>
        <p:cNvPr id="1" name=""/>
        <p:cNvGrpSpPr/>
        <p:nvPr/>
      </p:nvGrpSpPr>
      <p:grpSpPr>
        <a:xfrm>
          <a:off x="0" y="0"/>
          <a:ext cx="0" cy="0"/>
          <a:chOff x="0" y="0"/>
          <a:chExt cx="0" cy="0"/>
        </a:xfrm>
      </p:grpSpPr>
      <p:sp>
        <p:nvSpPr>
          <p:cNvPr id="79" name="Shape 79"/>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80" name="Shape 80"/>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dirty="0">
              <a:latin typeface="Garamond"/>
              <a:ea typeface="Garamond"/>
              <a:cs typeface="Garamond"/>
            </a:endParaRPr>
          </a:p>
        </p:txBody>
      </p:sp>
      <p:pic>
        <p:nvPicPr>
          <p:cNvPr id="81" name="image.tiff"/>
          <p:cNvPicPr>
            <a:picLocks/>
          </p:cNvPicPr>
          <p:nvPr/>
        </p:nvPicPr>
        <p:blipFill>
          <a:blip r:embed="rId2">
            <a:extLst/>
          </a:blip>
          <a:stretch>
            <a:fillRect/>
          </a:stretch>
        </p:blipFill>
        <p:spPr>
          <a:xfrm>
            <a:off x="2322512" y="1136650"/>
            <a:ext cx="4862513" cy="3808413"/>
          </a:xfrm>
          <a:prstGeom prst="rect">
            <a:avLst/>
          </a:prstGeom>
          <a:ln w="12700">
            <a:miter lim="400000"/>
          </a:ln>
        </p:spPr>
      </p:pic>
      <p:sp>
        <p:nvSpPr>
          <p:cNvPr id="82" name="Shape 82"/>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83" name="Shape 83"/>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84" name="Shape 84"/>
          <p:cNvSpPr>
            <a:spLocks noGrp="1"/>
          </p:cNvSpPr>
          <p:nvPr>
            <p:ph type="sldNum" sz="quarter" idx="2"/>
          </p:nvPr>
        </p:nvSpPr>
        <p:spPr>
          <a:xfrm>
            <a:off x="8608485" y="508000"/>
            <a:ext cx="337605" cy="355601"/>
          </a:xfrm>
          <a:prstGeom prst="rect">
            <a:avLst/>
          </a:prstGeom>
        </p:spPr>
        <p:txBody>
          <a:bodyPr lIns="0" tIns="0" rIns="0" bIns="0" anchor="ct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5_Agenda">
    <p:bg>
      <p:bgPr>
        <a:solidFill>
          <a:srgbClr val="FFFFFF"/>
        </a:solidFill>
        <a:effectLst/>
      </p:bgPr>
    </p:bg>
    <p:spTree>
      <p:nvGrpSpPr>
        <p:cNvPr id="1" name=""/>
        <p:cNvGrpSpPr/>
        <p:nvPr/>
      </p:nvGrpSpPr>
      <p:grpSpPr>
        <a:xfrm>
          <a:off x="0" y="0"/>
          <a:ext cx="0" cy="0"/>
          <a:chOff x="0" y="0"/>
          <a:chExt cx="0" cy="0"/>
        </a:xfrm>
      </p:grpSpPr>
      <p:sp>
        <p:nvSpPr>
          <p:cNvPr id="91" name="Shape 91"/>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92" name="Shape 92"/>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dirty="0">
              <a:latin typeface="Garamond"/>
              <a:ea typeface="Garamond"/>
              <a:cs typeface="Garamond"/>
            </a:endParaRPr>
          </a:p>
        </p:txBody>
      </p:sp>
      <p:pic>
        <p:nvPicPr>
          <p:cNvPr id="93" name="image.tiff"/>
          <p:cNvPicPr>
            <a:picLocks/>
          </p:cNvPicPr>
          <p:nvPr/>
        </p:nvPicPr>
        <p:blipFill>
          <a:blip r:embed="rId2">
            <a:extLst/>
          </a:blip>
          <a:srcRect t="2653" b="9072"/>
          <a:stretch>
            <a:fillRect/>
          </a:stretch>
        </p:blipFill>
        <p:spPr>
          <a:xfrm>
            <a:off x="719137" y="1049337"/>
            <a:ext cx="7586663" cy="3873501"/>
          </a:xfrm>
          <a:prstGeom prst="rect">
            <a:avLst/>
          </a:prstGeom>
          <a:ln w="12700">
            <a:miter lim="400000"/>
          </a:ln>
        </p:spPr>
      </p:pic>
      <p:sp>
        <p:nvSpPr>
          <p:cNvPr id="94" name="Shape 94"/>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95" name="Shape 95"/>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96" name="Shape 96"/>
          <p:cNvSpPr>
            <a:spLocks noGrp="1"/>
          </p:cNvSpPr>
          <p:nvPr>
            <p:ph type="sldNum" sz="quarter" idx="2"/>
          </p:nvPr>
        </p:nvSpPr>
        <p:spPr>
          <a:xfrm>
            <a:off x="8608485" y="508000"/>
            <a:ext cx="337605" cy="355601"/>
          </a:xfrm>
          <a:prstGeom prst="rect">
            <a:avLst/>
          </a:prstGeom>
        </p:spPr>
        <p:txBody>
          <a:bodyPr lIns="0" tIns="0" rIns="0" bIns="0" anchor="ctr"/>
          <a:lstStyle/>
          <a:p>
            <a:fld id="{86CB4B4D-7CA3-9044-876B-883B54F8677D}" type="slidenum">
              <a:t>‹#›</a:t>
            </a:fld>
            <a:endParaRPr/>
          </a:p>
        </p:txBody>
      </p:sp>
    </p:spTree>
  </p:cSld>
  <p:clrMapOvr>
    <a:masterClrMapping/>
  </p:clrMapOvr>
  <p:transition xmlns:p14="http://schemas.microsoft.com/office/powerpoint/2010/main" spd="med"/>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Shape 2"/>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3" name="Shape 3"/>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4" name="Shape 4"/>
          <p:cNvSpPr>
            <a:spLocks noGrp="1"/>
          </p:cNvSpPr>
          <p:nvPr>
            <p:ph type="title"/>
          </p:nvPr>
        </p:nvSpPr>
        <p:spPr>
          <a:xfrm>
            <a:off x="468153" y="210555"/>
            <a:ext cx="8426769" cy="101626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lstStyle/>
          <a:p>
            <a:r>
              <a:rPr dirty="0"/>
              <a:t>Title Text</a:t>
            </a:r>
          </a:p>
        </p:txBody>
      </p:sp>
      <p:sp>
        <p:nvSpPr>
          <p:cNvPr id="5" name="Shape 5"/>
          <p:cNvSpPr>
            <a:spLocks noGrp="1"/>
          </p:cNvSpPr>
          <p:nvPr>
            <p:ph type="body" idx="1"/>
          </p:nvPr>
        </p:nvSpPr>
        <p:spPr>
          <a:xfrm>
            <a:off x="468153" y="1226819"/>
            <a:ext cx="8426769" cy="403098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lstStyle>
            <a:lvl2pPr>
              <a:buFont typeface="Lucida Grande"/>
              <a:buChar char="‣"/>
            </a:lvl2pPr>
            <a:lvl3pPr>
              <a:buFont typeface="Lucida Grande"/>
              <a:buChar char="‣"/>
            </a:lvl3pPr>
            <a:lvl4pPr>
              <a:buFont typeface="Lucida Grande"/>
              <a:buChar char="‣"/>
            </a:lvl4pPr>
            <a:lvl5pPr>
              <a:buFont typeface="Lucida Grande"/>
              <a:buChar char="‣"/>
            </a:lvl5p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6" name="Shape 6"/>
          <p:cNvSpPr>
            <a:spLocks noGrp="1"/>
          </p:cNvSpPr>
          <p:nvPr>
            <p:ph type="sldNum" sz="quarter" idx="2"/>
          </p:nvPr>
        </p:nvSpPr>
        <p:spPr>
          <a:xfrm>
            <a:off x="4444293" y="4787900"/>
            <a:ext cx="474489" cy="456535"/>
          </a:xfrm>
          <a:prstGeom prst="rect">
            <a:avLst/>
          </a:prstGeom>
          <a:ln w="12700">
            <a:miter lim="400000"/>
          </a:ln>
        </p:spPr>
        <p:txBody>
          <a:bodyPr wrap="none" lIns="50800" tIns="50800" rIns="50800" bIns="50800">
            <a:spAutoFit/>
          </a:bodyPr>
          <a:lstStyle>
            <a:lvl1pPr>
              <a:defRPr>
                <a:latin typeface="Garamond"/>
                <a:ea typeface="Garamond"/>
                <a:cs typeface="Garamond"/>
              </a:defRPr>
            </a:lvl1pPr>
          </a:lstStyle>
          <a:p>
            <a:fld id="{86CB4B4D-7CA3-9044-876B-883B54F8677D}" type="slidenum">
              <a:rPr lang="uk-UA" smtClean="0"/>
              <a:pPr/>
              <a:t>‹#›</a:t>
            </a:fld>
            <a:endParaRPr lang="uk-UA"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4" r:id="rId15"/>
  </p:sldLayoutIdLst>
  <p:transition xmlns:p14="http://schemas.microsoft.com/office/powerpoint/2010/main" spd="med"/>
  <p:txStyles>
    <p:titleStyle>
      <a:lvl1pPr marL="0" marR="0" indent="0" algn="l" defTabSz="584200" latinLnBrk="0">
        <a:lnSpc>
          <a:spcPts val="10000"/>
        </a:lnSpc>
        <a:spcBef>
          <a:spcPts val="0"/>
        </a:spcBef>
        <a:spcAft>
          <a:spcPts val="0"/>
        </a:spcAft>
        <a:buClrTx/>
        <a:buSzTx/>
        <a:buFontTx/>
        <a:buNone/>
        <a:tabLst/>
        <a:defRPr sz="11500" b="1" i="0" u="none" strike="noStrike" cap="none" spc="0" baseline="0">
          <a:ln>
            <a:noFill/>
          </a:ln>
          <a:solidFill>
            <a:srgbClr val="FFFFFF"/>
          </a:solidFill>
          <a:uFill>
            <a:solidFill>
              <a:srgbClr val="FFFFFF"/>
            </a:solidFill>
          </a:uFill>
          <a:latin typeface="Garamond"/>
          <a:ea typeface="Garamond"/>
          <a:cs typeface="Garamond"/>
          <a:sym typeface="Helvetica"/>
        </a:defRPr>
      </a:lvl1pPr>
      <a:lvl2pPr marL="0" marR="0" indent="228600" algn="l" defTabSz="584200" latinLnBrk="0">
        <a:lnSpc>
          <a:spcPts val="10000"/>
        </a:lnSpc>
        <a:spcBef>
          <a:spcPts val="0"/>
        </a:spcBef>
        <a:spcAft>
          <a:spcPts val="0"/>
        </a:spcAft>
        <a:buClrTx/>
        <a:buSzTx/>
        <a:buFontTx/>
        <a:buNone/>
        <a:tabLst/>
        <a:defRPr sz="11500" b="1" i="0" u="none" strike="noStrike" cap="none" spc="0" baseline="0">
          <a:ln>
            <a:noFill/>
          </a:ln>
          <a:solidFill>
            <a:srgbClr val="FFFFFF"/>
          </a:solidFill>
          <a:uFill>
            <a:solidFill>
              <a:srgbClr val="FFFFFF"/>
            </a:solidFill>
          </a:uFill>
          <a:latin typeface="+mj-lt"/>
          <a:ea typeface="+mj-ea"/>
          <a:cs typeface="+mj-cs"/>
          <a:sym typeface="Helvetica"/>
        </a:defRPr>
      </a:lvl2pPr>
      <a:lvl3pPr marL="0" marR="0" indent="457200" algn="l" defTabSz="584200" latinLnBrk="0">
        <a:lnSpc>
          <a:spcPts val="10000"/>
        </a:lnSpc>
        <a:spcBef>
          <a:spcPts val="0"/>
        </a:spcBef>
        <a:spcAft>
          <a:spcPts val="0"/>
        </a:spcAft>
        <a:buClrTx/>
        <a:buSzTx/>
        <a:buFontTx/>
        <a:buNone/>
        <a:tabLst/>
        <a:defRPr sz="11500" b="1" i="0" u="none" strike="noStrike" cap="none" spc="0" baseline="0">
          <a:ln>
            <a:noFill/>
          </a:ln>
          <a:solidFill>
            <a:srgbClr val="FFFFFF"/>
          </a:solidFill>
          <a:uFill>
            <a:solidFill>
              <a:srgbClr val="FFFFFF"/>
            </a:solidFill>
          </a:uFill>
          <a:latin typeface="+mj-lt"/>
          <a:ea typeface="+mj-ea"/>
          <a:cs typeface="+mj-cs"/>
          <a:sym typeface="Helvetica"/>
        </a:defRPr>
      </a:lvl3pPr>
      <a:lvl4pPr marL="0" marR="0" indent="685800" algn="l" defTabSz="584200" latinLnBrk="0">
        <a:lnSpc>
          <a:spcPts val="10000"/>
        </a:lnSpc>
        <a:spcBef>
          <a:spcPts val="0"/>
        </a:spcBef>
        <a:spcAft>
          <a:spcPts val="0"/>
        </a:spcAft>
        <a:buClrTx/>
        <a:buSzTx/>
        <a:buFontTx/>
        <a:buNone/>
        <a:tabLst/>
        <a:defRPr sz="11500" b="1" i="0" u="none" strike="noStrike" cap="none" spc="0" baseline="0">
          <a:ln>
            <a:noFill/>
          </a:ln>
          <a:solidFill>
            <a:srgbClr val="FFFFFF"/>
          </a:solidFill>
          <a:uFill>
            <a:solidFill>
              <a:srgbClr val="FFFFFF"/>
            </a:solidFill>
          </a:uFill>
          <a:latin typeface="+mj-lt"/>
          <a:ea typeface="+mj-ea"/>
          <a:cs typeface="+mj-cs"/>
          <a:sym typeface="Helvetica"/>
        </a:defRPr>
      </a:lvl4pPr>
      <a:lvl5pPr marL="0" marR="0" indent="914400" algn="l" defTabSz="584200" latinLnBrk="0">
        <a:lnSpc>
          <a:spcPts val="10000"/>
        </a:lnSpc>
        <a:spcBef>
          <a:spcPts val="0"/>
        </a:spcBef>
        <a:spcAft>
          <a:spcPts val="0"/>
        </a:spcAft>
        <a:buClrTx/>
        <a:buSzTx/>
        <a:buFontTx/>
        <a:buNone/>
        <a:tabLst/>
        <a:defRPr sz="11500" b="1" i="0" u="none" strike="noStrike" cap="none" spc="0" baseline="0">
          <a:ln>
            <a:noFill/>
          </a:ln>
          <a:solidFill>
            <a:srgbClr val="FFFFFF"/>
          </a:solidFill>
          <a:uFill>
            <a:solidFill>
              <a:srgbClr val="FFFFFF"/>
            </a:solidFill>
          </a:uFill>
          <a:latin typeface="+mj-lt"/>
          <a:ea typeface="+mj-ea"/>
          <a:cs typeface="+mj-cs"/>
          <a:sym typeface="Helvetica"/>
        </a:defRPr>
      </a:lvl5pPr>
      <a:lvl6pPr marL="0" marR="0" indent="1143000" algn="l" defTabSz="584200" latinLnBrk="0">
        <a:lnSpc>
          <a:spcPts val="10000"/>
        </a:lnSpc>
        <a:spcBef>
          <a:spcPts val="0"/>
        </a:spcBef>
        <a:spcAft>
          <a:spcPts val="0"/>
        </a:spcAft>
        <a:buClrTx/>
        <a:buSzTx/>
        <a:buFontTx/>
        <a:buNone/>
        <a:tabLst/>
        <a:defRPr sz="11500" b="1" i="0" u="none" strike="noStrike" cap="none" spc="0" baseline="0">
          <a:ln>
            <a:noFill/>
          </a:ln>
          <a:solidFill>
            <a:srgbClr val="FFFFFF"/>
          </a:solidFill>
          <a:uFill>
            <a:solidFill>
              <a:srgbClr val="FFFFFF"/>
            </a:solidFill>
          </a:uFill>
          <a:latin typeface="+mj-lt"/>
          <a:ea typeface="+mj-ea"/>
          <a:cs typeface="+mj-cs"/>
          <a:sym typeface="Helvetica"/>
        </a:defRPr>
      </a:lvl6pPr>
      <a:lvl7pPr marL="0" marR="0" indent="1371600" algn="l" defTabSz="584200" latinLnBrk="0">
        <a:lnSpc>
          <a:spcPts val="10000"/>
        </a:lnSpc>
        <a:spcBef>
          <a:spcPts val="0"/>
        </a:spcBef>
        <a:spcAft>
          <a:spcPts val="0"/>
        </a:spcAft>
        <a:buClrTx/>
        <a:buSzTx/>
        <a:buFontTx/>
        <a:buNone/>
        <a:tabLst/>
        <a:defRPr sz="11500" b="1" i="0" u="none" strike="noStrike" cap="none" spc="0" baseline="0">
          <a:ln>
            <a:noFill/>
          </a:ln>
          <a:solidFill>
            <a:srgbClr val="FFFFFF"/>
          </a:solidFill>
          <a:uFill>
            <a:solidFill>
              <a:srgbClr val="FFFFFF"/>
            </a:solidFill>
          </a:uFill>
          <a:latin typeface="+mj-lt"/>
          <a:ea typeface="+mj-ea"/>
          <a:cs typeface="+mj-cs"/>
          <a:sym typeface="Helvetica"/>
        </a:defRPr>
      </a:lvl7pPr>
      <a:lvl8pPr marL="0" marR="0" indent="1600200" algn="l" defTabSz="584200" latinLnBrk="0">
        <a:lnSpc>
          <a:spcPts val="10000"/>
        </a:lnSpc>
        <a:spcBef>
          <a:spcPts val="0"/>
        </a:spcBef>
        <a:spcAft>
          <a:spcPts val="0"/>
        </a:spcAft>
        <a:buClrTx/>
        <a:buSzTx/>
        <a:buFontTx/>
        <a:buNone/>
        <a:tabLst/>
        <a:defRPr sz="11500" b="1" i="0" u="none" strike="noStrike" cap="none" spc="0" baseline="0">
          <a:ln>
            <a:noFill/>
          </a:ln>
          <a:solidFill>
            <a:srgbClr val="FFFFFF"/>
          </a:solidFill>
          <a:uFill>
            <a:solidFill>
              <a:srgbClr val="FFFFFF"/>
            </a:solidFill>
          </a:uFill>
          <a:latin typeface="+mj-lt"/>
          <a:ea typeface="+mj-ea"/>
          <a:cs typeface="+mj-cs"/>
          <a:sym typeface="Helvetica"/>
        </a:defRPr>
      </a:lvl8pPr>
      <a:lvl9pPr marL="0" marR="0" indent="1828800" algn="l" defTabSz="584200" latinLnBrk="0">
        <a:lnSpc>
          <a:spcPts val="10000"/>
        </a:lnSpc>
        <a:spcBef>
          <a:spcPts val="0"/>
        </a:spcBef>
        <a:spcAft>
          <a:spcPts val="0"/>
        </a:spcAft>
        <a:buClrTx/>
        <a:buSzTx/>
        <a:buFontTx/>
        <a:buNone/>
        <a:tabLst/>
        <a:defRPr sz="11500" b="1" i="0" u="none" strike="noStrike" cap="none" spc="0" baseline="0">
          <a:ln>
            <a:noFill/>
          </a:ln>
          <a:solidFill>
            <a:srgbClr val="FFFFFF"/>
          </a:solidFill>
          <a:uFill>
            <a:solidFill>
              <a:srgbClr val="FFFFFF"/>
            </a:solidFill>
          </a:uFill>
          <a:latin typeface="+mj-lt"/>
          <a:ea typeface="+mj-ea"/>
          <a:cs typeface="+mj-cs"/>
          <a:sym typeface="Helvetica"/>
        </a:defRPr>
      </a:lvl9pPr>
    </p:titleStyle>
    <p:bodyStyle>
      <a:lvl1pPr marL="383540" marR="0" indent="-383540" algn="l" defTabSz="584200" latinLnBrk="0">
        <a:lnSpc>
          <a:spcPts val="2500"/>
        </a:lnSpc>
        <a:spcBef>
          <a:spcPts val="0"/>
        </a:spcBef>
        <a:spcAft>
          <a:spcPts val="0"/>
        </a:spcAft>
        <a:buClrTx/>
        <a:buSzTx/>
        <a:buFontTx/>
        <a:buNone/>
        <a:tabLst/>
        <a:defRPr sz="2200" b="1" i="0" u="none" strike="noStrike" cap="none" spc="0" baseline="0">
          <a:ln>
            <a:noFill/>
          </a:ln>
          <a:solidFill>
            <a:srgbClr val="FFFFFF"/>
          </a:solidFill>
          <a:uFill>
            <a:solidFill>
              <a:srgbClr val="FFFFFF"/>
            </a:solidFill>
          </a:uFill>
          <a:latin typeface="Garamond"/>
          <a:ea typeface="Garamond"/>
          <a:cs typeface="Garamond"/>
          <a:sym typeface="Helvetica"/>
        </a:defRPr>
      </a:lvl1pPr>
      <a:lvl2pPr marL="332740" marR="0" indent="-146050" algn="l" defTabSz="584200" latinLnBrk="0">
        <a:lnSpc>
          <a:spcPts val="2500"/>
        </a:lnSpc>
        <a:spcBef>
          <a:spcPts val="0"/>
        </a:spcBef>
        <a:spcAft>
          <a:spcPts val="0"/>
        </a:spcAft>
        <a:buClrTx/>
        <a:buSzPct val="69000"/>
        <a:buFontTx/>
        <a:buChar char="•"/>
        <a:tabLst/>
        <a:defRPr sz="2200" b="1" i="0" u="none" strike="noStrike" cap="none" spc="0" baseline="0">
          <a:ln>
            <a:noFill/>
          </a:ln>
          <a:solidFill>
            <a:srgbClr val="FFFFFF"/>
          </a:solidFill>
          <a:uFill>
            <a:solidFill>
              <a:srgbClr val="FFFFFF"/>
            </a:solidFill>
          </a:uFill>
          <a:latin typeface="Garamond"/>
          <a:ea typeface="Garamond"/>
          <a:cs typeface="Garamond"/>
          <a:sym typeface="Helvetica"/>
        </a:defRPr>
      </a:lvl2pPr>
      <a:lvl3pPr marL="478790" marR="0" indent="-146050" algn="l" defTabSz="584200" latinLnBrk="0">
        <a:lnSpc>
          <a:spcPts val="2500"/>
        </a:lnSpc>
        <a:spcBef>
          <a:spcPts val="0"/>
        </a:spcBef>
        <a:spcAft>
          <a:spcPts val="0"/>
        </a:spcAft>
        <a:buClrTx/>
        <a:buSzPct val="69000"/>
        <a:buFontTx/>
        <a:buChar char="•"/>
        <a:tabLst/>
        <a:defRPr sz="2200" b="1" i="0" u="none" strike="noStrike" cap="none" spc="0" baseline="0">
          <a:ln>
            <a:noFill/>
          </a:ln>
          <a:solidFill>
            <a:srgbClr val="FFFFFF"/>
          </a:solidFill>
          <a:uFill>
            <a:solidFill>
              <a:srgbClr val="FFFFFF"/>
            </a:solidFill>
          </a:uFill>
          <a:latin typeface="Garamond"/>
          <a:ea typeface="Garamond"/>
          <a:cs typeface="Garamond"/>
          <a:sym typeface="Helvetica"/>
        </a:defRPr>
      </a:lvl3pPr>
      <a:lvl4pPr marL="624840" marR="0" indent="-146050" algn="l" defTabSz="584200" latinLnBrk="0">
        <a:lnSpc>
          <a:spcPts val="2500"/>
        </a:lnSpc>
        <a:spcBef>
          <a:spcPts val="0"/>
        </a:spcBef>
        <a:spcAft>
          <a:spcPts val="0"/>
        </a:spcAft>
        <a:buClrTx/>
        <a:buSzPct val="69000"/>
        <a:buFontTx/>
        <a:buChar char="•"/>
        <a:tabLst/>
        <a:defRPr sz="2200" b="1" i="0" u="none" strike="noStrike" cap="none" spc="0" baseline="0">
          <a:ln>
            <a:noFill/>
          </a:ln>
          <a:solidFill>
            <a:srgbClr val="FFFFFF"/>
          </a:solidFill>
          <a:uFill>
            <a:solidFill>
              <a:srgbClr val="FFFFFF"/>
            </a:solidFill>
          </a:uFill>
          <a:latin typeface="Garamond"/>
          <a:ea typeface="Garamond"/>
          <a:cs typeface="Garamond"/>
          <a:sym typeface="Helvetica"/>
        </a:defRPr>
      </a:lvl4pPr>
      <a:lvl5pPr marL="770890" marR="0" indent="-146050" algn="l" defTabSz="584200" latinLnBrk="0">
        <a:lnSpc>
          <a:spcPts val="2500"/>
        </a:lnSpc>
        <a:spcBef>
          <a:spcPts val="0"/>
        </a:spcBef>
        <a:spcAft>
          <a:spcPts val="0"/>
        </a:spcAft>
        <a:buClrTx/>
        <a:buSzPct val="69000"/>
        <a:buFontTx/>
        <a:buChar char="•"/>
        <a:tabLst/>
        <a:defRPr sz="2200" b="1" i="0" u="none" strike="noStrike" cap="none" spc="0" baseline="0">
          <a:ln>
            <a:noFill/>
          </a:ln>
          <a:solidFill>
            <a:srgbClr val="FFFFFF"/>
          </a:solidFill>
          <a:uFill>
            <a:solidFill>
              <a:srgbClr val="FFFFFF"/>
            </a:solidFill>
          </a:uFill>
          <a:latin typeface="Garamond"/>
          <a:ea typeface="Garamond"/>
          <a:cs typeface="Garamond"/>
          <a:sym typeface="Helvetica"/>
        </a:defRPr>
      </a:lvl5pPr>
      <a:lvl6pPr marL="770890" marR="0" indent="-146050" algn="l" defTabSz="584200" latinLnBrk="0">
        <a:lnSpc>
          <a:spcPts val="2500"/>
        </a:lnSpc>
        <a:spcBef>
          <a:spcPts val="0"/>
        </a:spcBef>
        <a:spcAft>
          <a:spcPts val="0"/>
        </a:spcAft>
        <a:buClrTx/>
        <a:buSzPct val="69000"/>
        <a:buFontTx/>
        <a:buChar char="•"/>
        <a:tabLst/>
        <a:defRPr sz="2200" b="1" i="0" u="none" strike="noStrike" cap="none" spc="0" baseline="0">
          <a:ln>
            <a:noFill/>
          </a:ln>
          <a:solidFill>
            <a:srgbClr val="FFFFFF"/>
          </a:solidFill>
          <a:uFill>
            <a:solidFill>
              <a:srgbClr val="FFFFFF"/>
            </a:solidFill>
          </a:uFill>
          <a:latin typeface="+mj-lt"/>
          <a:ea typeface="+mj-ea"/>
          <a:cs typeface="+mj-cs"/>
          <a:sym typeface="Helvetica"/>
        </a:defRPr>
      </a:lvl6pPr>
      <a:lvl7pPr marL="770890" marR="0" indent="-146050" algn="l" defTabSz="584200" latinLnBrk="0">
        <a:lnSpc>
          <a:spcPts val="2500"/>
        </a:lnSpc>
        <a:spcBef>
          <a:spcPts val="0"/>
        </a:spcBef>
        <a:spcAft>
          <a:spcPts val="0"/>
        </a:spcAft>
        <a:buClrTx/>
        <a:buSzPct val="69000"/>
        <a:buFontTx/>
        <a:buChar char="•"/>
        <a:tabLst/>
        <a:defRPr sz="2200" b="1" i="0" u="none" strike="noStrike" cap="none" spc="0" baseline="0">
          <a:ln>
            <a:noFill/>
          </a:ln>
          <a:solidFill>
            <a:srgbClr val="FFFFFF"/>
          </a:solidFill>
          <a:uFill>
            <a:solidFill>
              <a:srgbClr val="FFFFFF"/>
            </a:solidFill>
          </a:uFill>
          <a:latin typeface="+mj-lt"/>
          <a:ea typeface="+mj-ea"/>
          <a:cs typeface="+mj-cs"/>
          <a:sym typeface="Helvetica"/>
        </a:defRPr>
      </a:lvl7pPr>
      <a:lvl8pPr marL="770890" marR="0" indent="-146050" algn="l" defTabSz="584200" latinLnBrk="0">
        <a:lnSpc>
          <a:spcPts val="2500"/>
        </a:lnSpc>
        <a:spcBef>
          <a:spcPts val="0"/>
        </a:spcBef>
        <a:spcAft>
          <a:spcPts val="0"/>
        </a:spcAft>
        <a:buClrTx/>
        <a:buSzPct val="69000"/>
        <a:buFontTx/>
        <a:buChar char="•"/>
        <a:tabLst/>
        <a:defRPr sz="2200" b="1" i="0" u="none" strike="noStrike" cap="none" spc="0" baseline="0">
          <a:ln>
            <a:noFill/>
          </a:ln>
          <a:solidFill>
            <a:srgbClr val="FFFFFF"/>
          </a:solidFill>
          <a:uFill>
            <a:solidFill>
              <a:srgbClr val="FFFFFF"/>
            </a:solidFill>
          </a:uFill>
          <a:latin typeface="+mj-lt"/>
          <a:ea typeface="+mj-ea"/>
          <a:cs typeface="+mj-cs"/>
          <a:sym typeface="Helvetica"/>
        </a:defRPr>
      </a:lvl8pPr>
      <a:lvl9pPr marL="770890" marR="0" indent="-146050" algn="l" defTabSz="584200" latinLnBrk="0">
        <a:lnSpc>
          <a:spcPts val="2500"/>
        </a:lnSpc>
        <a:spcBef>
          <a:spcPts val="0"/>
        </a:spcBef>
        <a:spcAft>
          <a:spcPts val="0"/>
        </a:spcAft>
        <a:buClrTx/>
        <a:buSzPct val="69000"/>
        <a:buFontTx/>
        <a:buChar char="•"/>
        <a:tabLst/>
        <a:defRPr sz="2200" b="1" i="0" u="none" strike="noStrike" cap="none" spc="0" baseline="0">
          <a:ln>
            <a:noFill/>
          </a:ln>
          <a:solidFill>
            <a:srgbClr val="FFFFFF"/>
          </a:solidFill>
          <a:uFill>
            <a:solidFill>
              <a:srgbClr val="FFFFFF"/>
            </a:solidFill>
          </a:uFill>
          <a:latin typeface="+mj-lt"/>
          <a:ea typeface="+mj-ea"/>
          <a:cs typeface="+mj-cs"/>
          <a:sym typeface="Helvetica"/>
        </a:defRPr>
      </a:lvl9pPr>
    </p:bodyStyle>
    <p:otherStyle>
      <a:lvl1pPr marL="0" marR="0" indent="0" algn="ctr" defTabSz="584200" rtl="0" latinLnBrk="0">
        <a:lnSpc>
          <a:spcPct val="100000"/>
        </a:lnSpc>
        <a:spcBef>
          <a:spcPts val="0"/>
        </a:spcBef>
        <a:spcAft>
          <a:spcPts val="0"/>
        </a:spcAft>
        <a:buClrTx/>
        <a:buSzTx/>
        <a:buFontTx/>
        <a:buNone/>
        <a:tabLst/>
        <a:defRPr sz="2300" b="1" i="0" u="none" strike="noStrike" cap="none" spc="0" baseline="0">
          <a:ln>
            <a:noFill/>
          </a:ln>
          <a:solidFill>
            <a:schemeClr val="tx1"/>
          </a:solidFill>
          <a:uFill>
            <a:solidFill>
              <a:srgbClr val="000000"/>
            </a:solidFill>
          </a:uFill>
          <a:latin typeface="+mn-lt"/>
          <a:ea typeface="+mn-ea"/>
          <a:cs typeface="+mn-cs"/>
          <a:sym typeface="Helvetica"/>
        </a:defRPr>
      </a:lvl1pPr>
      <a:lvl2pPr marL="0" marR="0" indent="228600" algn="ctr" defTabSz="584200" rtl="0" latinLnBrk="0">
        <a:lnSpc>
          <a:spcPct val="100000"/>
        </a:lnSpc>
        <a:spcBef>
          <a:spcPts val="0"/>
        </a:spcBef>
        <a:spcAft>
          <a:spcPts val="0"/>
        </a:spcAft>
        <a:buClrTx/>
        <a:buSzTx/>
        <a:buFontTx/>
        <a:buNone/>
        <a:tabLst/>
        <a:defRPr sz="2300" b="1" i="0" u="none" strike="noStrike" cap="none" spc="0" baseline="0">
          <a:ln>
            <a:noFill/>
          </a:ln>
          <a:solidFill>
            <a:schemeClr val="tx1"/>
          </a:solidFill>
          <a:uFill>
            <a:solidFill>
              <a:srgbClr val="000000"/>
            </a:solidFill>
          </a:uFill>
          <a:latin typeface="+mn-lt"/>
          <a:ea typeface="+mn-ea"/>
          <a:cs typeface="+mn-cs"/>
          <a:sym typeface="Helvetica"/>
        </a:defRPr>
      </a:lvl2pPr>
      <a:lvl3pPr marL="0" marR="0" indent="457200" algn="ctr" defTabSz="584200" rtl="0" latinLnBrk="0">
        <a:lnSpc>
          <a:spcPct val="100000"/>
        </a:lnSpc>
        <a:spcBef>
          <a:spcPts val="0"/>
        </a:spcBef>
        <a:spcAft>
          <a:spcPts val="0"/>
        </a:spcAft>
        <a:buClrTx/>
        <a:buSzTx/>
        <a:buFontTx/>
        <a:buNone/>
        <a:tabLst/>
        <a:defRPr sz="2300" b="1" i="0" u="none" strike="noStrike" cap="none" spc="0" baseline="0">
          <a:ln>
            <a:noFill/>
          </a:ln>
          <a:solidFill>
            <a:schemeClr val="tx1"/>
          </a:solidFill>
          <a:uFill>
            <a:solidFill>
              <a:srgbClr val="000000"/>
            </a:solidFill>
          </a:uFill>
          <a:latin typeface="+mn-lt"/>
          <a:ea typeface="+mn-ea"/>
          <a:cs typeface="+mn-cs"/>
          <a:sym typeface="Helvetica"/>
        </a:defRPr>
      </a:lvl3pPr>
      <a:lvl4pPr marL="0" marR="0" indent="685800" algn="ctr" defTabSz="584200" rtl="0" latinLnBrk="0">
        <a:lnSpc>
          <a:spcPct val="100000"/>
        </a:lnSpc>
        <a:spcBef>
          <a:spcPts val="0"/>
        </a:spcBef>
        <a:spcAft>
          <a:spcPts val="0"/>
        </a:spcAft>
        <a:buClrTx/>
        <a:buSzTx/>
        <a:buFontTx/>
        <a:buNone/>
        <a:tabLst/>
        <a:defRPr sz="2300" b="1" i="0" u="none" strike="noStrike" cap="none" spc="0" baseline="0">
          <a:ln>
            <a:noFill/>
          </a:ln>
          <a:solidFill>
            <a:schemeClr val="tx1"/>
          </a:solidFill>
          <a:uFill>
            <a:solidFill>
              <a:srgbClr val="000000"/>
            </a:solidFill>
          </a:uFill>
          <a:latin typeface="+mn-lt"/>
          <a:ea typeface="+mn-ea"/>
          <a:cs typeface="+mn-cs"/>
          <a:sym typeface="Helvetica"/>
        </a:defRPr>
      </a:lvl4pPr>
      <a:lvl5pPr marL="0" marR="0" indent="914400" algn="ctr" defTabSz="584200" rtl="0" latinLnBrk="0">
        <a:lnSpc>
          <a:spcPct val="100000"/>
        </a:lnSpc>
        <a:spcBef>
          <a:spcPts val="0"/>
        </a:spcBef>
        <a:spcAft>
          <a:spcPts val="0"/>
        </a:spcAft>
        <a:buClrTx/>
        <a:buSzTx/>
        <a:buFontTx/>
        <a:buNone/>
        <a:tabLst/>
        <a:defRPr sz="2300" b="1" i="0" u="none" strike="noStrike" cap="none" spc="0" baseline="0">
          <a:ln>
            <a:noFill/>
          </a:ln>
          <a:solidFill>
            <a:schemeClr val="tx1"/>
          </a:solidFill>
          <a:uFill>
            <a:solidFill>
              <a:srgbClr val="000000"/>
            </a:solidFill>
          </a:uFill>
          <a:latin typeface="+mn-lt"/>
          <a:ea typeface="+mn-ea"/>
          <a:cs typeface="+mn-cs"/>
          <a:sym typeface="Helvetica"/>
        </a:defRPr>
      </a:lvl5pPr>
      <a:lvl6pPr marL="0" marR="0" indent="1143000" algn="ctr" defTabSz="584200" rtl="0" latinLnBrk="0">
        <a:lnSpc>
          <a:spcPct val="100000"/>
        </a:lnSpc>
        <a:spcBef>
          <a:spcPts val="0"/>
        </a:spcBef>
        <a:spcAft>
          <a:spcPts val="0"/>
        </a:spcAft>
        <a:buClrTx/>
        <a:buSzTx/>
        <a:buFontTx/>
        <a:buNone/>
        <a:tabLst/>
        <a:defRPr sz="2300" b="1" i="0" u="none" strike="noStrike" cap="none" spc="0" baseline="0">
          <a:ln>
            <a:noFill/>
          </a:ln>
          <a:solidFill>
            <a:schemeClr val="tx1"/>
          </a:solidFill>
          <a:uFill>
            <a:solidFill>
              <a:srgbClr val="000000"/>
            </a:solidFill>
          </a:uFill>
          <a:latin typeface="+mn-lt"/>
          <a:ea typeface="+mn-ea"/>
          <a:cs typeface="+mn-cs"/>
          <a:sym typeface="Helvetica"/>
        </a:defRPr>
      </a:lvl6pPr>
      <a:lvl7pPr marL="0" marR="0" indent="1371600" algn="ctr" defTabSz="584200" rtl="0" latinLnBrk="0">
        <a:lnSpc>
          <a:spcPct val="100000"/>
        </a:lnSpc>
        <a:spcBef>
          <a:spcPts val="0"/>
        </a:spcBef>
        <a:spcAft>
          <a:spcPts val="0"/>
        </a:spcAft>
        <a:buClrTx/>
        <a:buSzTx/>
        <a:buFontTx/>
        <a:buNone/>
        <a:tabLst/>
        <a:defRPr sz="2300" b="1" i="0" u="none" strike="noStrike" cap="none" spc="0" baseline="0">
          <a:ln>
            <a:noFill/>
          </a:ln>
          <a:solidFill>
            <a:schemeClr val="tx1"/>
          </a:solidFill>
          <a:uFill>
            <a:solidFill>
              <a:srgbClr val="000000"/>
            </a:solidFill>
          </a:uFill>
          <a:latin typeface="+mn-lt"/>
          <a:ea typeface="+mn-ea"/>
          <a:cs typeface="+mn-cs"/>
          <a:sym typeface="Helvetica"/>
        </a:defRPr>
      </a:lvl7pPr>
      <a:lvl8pPr marL="0" marR="0" indent="1600200" algn="ctr" defTabSz="584200" rtl="0" latinLnBrk="0">
        <a:lnSpc>
          <a:spcPct val="100000"/>
        </a:lnSpc>
        <a:spcBef>
          <a:spcPts val="0"/>
        </a:spcBef>
        <a:spcAft>
          <a:spcPts val="0"/>
        </a:spcAft>
        <a:buClrTx/>
        <a:buSzTx/>
        <a:buFontTx/>
        <a:buNone/>
        <a:tabLst/>
        <a:defRPr sz="2300" b="1" i="0" u="none" strike="noStrike" cap="none" spc="0" baseline="0">
          <a:ln>
            <a:noFill/>
          </a:ln>
          <a:solidFill>
            <a:schemeClr val="tx1"/>
          </a:solidFill>
          <a:uFill>
            <a:solidFill>
              <a:srgbClr val="000000"/>
            </a:solidFill>
          </a:uFill>
          <a:latin typeface="+mn-lt"/>
          <a:ea typeface="+mn-ea"/>
          <a:cs typeface="+mn-cs"/>
          <a:sym typeface="Helvetica"/>
        </a:defRPr>
      </a:lvl8pPr>
      <a:lvl9pPr marL="0" marR="0" indent="1828800" algn="ctr" defTabSz="584200" rtl="0" latinLnBrk="0">
        <a:lnSpc>
          <a:spcPct val="100000"/>
        </a:lnSpc>
        <a:spcBef>
          <a:spcPts val="0"/>
        </a:spcBef>
        <a:spcAft>
          <a:spcPts val="0"/>
        </a:spcAft>
        <a:buClrTx/>
        <a:buSzTx/>
        <a:buFontTx/>
        <a:buNone/>
        <a:tabLst/>
        <a:defRPr sz="2300" b="1" i="0" u="none" strike="noStrike" cap="none" spc="0" baseline="0">
          <a:ln>
            <a:noFill/>
          </a:ln>
          <a:solidFill>
            <a:schemeClr val="tx1"/>
          </a:solidFill>
          <a:uFill>
            <a:solidFill>
              <a:srgbClr val="000000"/>
            </a:solidFill>
          </a:uFill>
          <a:latin typeface="+mn-lt"/>
          <a:ea typeface="+mn-ea"/>
          <a:cs typeface="+mn-cs"/>
          <a:sym typeface="Helvetica"/>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hyperlink" Target="http://networkx.readthedocs.io/en/stable/reference/algorithms.html"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 name="Shape 178"/>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179" name="Shape 179"/>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sz="1200" b="0">
                <a:uFillTx/>
              </a:defRPr>
            </a:pPr>
            <a:endParaRPr dirty="0">
              <a:latin typeface="Garamond"/>
              <a:ea typeface="Garamond"/>
              <a:cs typeface="Garamond"/>
            </a:endParaRPr>
          </a:p>
        </p:txBody>
      </p:sp>
      <p:pic>
        <p:nvPicPr>
          <p:cNvPr id="180" name="image.png"/>
          <p:cNvPicPr>
            <a:picLocks/>
          </p:cNvPicPr>
          <p:nvPr/>
        </p:nvPicPr>
        <p:blipFill>
          <a:blip r:embed="rId2">
            <a:extLst/>
          </a:blip>
          <a:stretch>
            <a:fillRect/>
          </a:stretch>
        </p:blipFill>
        <p:spPr>
          <a:xfrm>
            <a:off x="457200" y="579437"/>
            <a:ext cx="2038350" cy="219076"/>
          </a:xfrm>
          <a:prstGeom prst="rect">
            <a:avLst/>
          </a:prstGeom>
          <a:ln w="12700">
            <a:miter lim="400000"/>
          </a:ln>
        </p:spPr>
      </p:pic>
      <p:sp>
        <p:nvSpPr>
          <p:cNvPr id="181" name="Shape 181"/>
          <p:cNvSpPr>
            <a:spLocks noGrp="1"/>
          </p:cNvSpPr>
          <p:nvPr>
            <p:ph type="title" idx="4294967295"/>
          </p:nvPr>
        </p:nvSpPr>
        <p:spPr>
          <a:xfrm>
            <a:off x="412750" y="1144587"/>
            <a:ext cx="8469313" cy="2968626"/>
          </a:xfrm>
          <a:prstGeom prst="rect">
            <a:avLst/>
          </a:prstGeom>
        </p:spPr>
        <p:txBody>
          <a:bodyPr lIns="0" tIns="0" rIns="0" bIns="0"/>
          <a:lstStyle/>
          <a:p>
            <a:pPr>
              <a:lnSpc>
                <a:spcPct val="70000"/>
              </a:lnSpc>
              <a:defRPr sz="8200"/>
            </a:pPr>
            <a:r>
              <a:rPr dirty="0"/>
              <a:t>DATA SCIENCE</a:t>
            </a:r>
          </a:p>
          <a:p>
            <a:pPr>
              <a:lnSpc>
                <a:spcPct val="70000"/>
              </a:lnSpc>
              <a:defRPr sz="4100"/>
            </a:pPr>
            <a:r>
              <a:rPr dirty="0" smtClean="0"/>
              <a:t>1</a:t>
            </a:r>
            <a:r>
              <a:rPr lang="en-AU" dirty="0" smtClean="0"/>
              <a:t>0</a:t>
            </a:r>
            <a:r>
              <a:rPr dirty="0" smtClean="0"/>
              <a:t> </a:t>
            </a:r>
            <a:r>
              <a:rPr dirty="0"/>
              <a:t>WEEK PART TIME COURSE</a:t>
            </a:r>
          </a:p>
          <a:p>
            <a:pPr>
              <a:lnSpc>
                <a:spcPct val="70000"/>
              </a:lnSpc>
              <a:defRPr sz="4100"/>
            </a:pPr>
            <a:endParaRPr dirty="0"/>
          </a:p>
          <a:p>
            <a:pPr>
              <a:lnSpc>
                <a:spcPct val="70000"/>
              </a:lnSpc>
              <a:defRPr sz="4100"/>
            </a:pPr>
            <a:r>
              <a:rPr dirty="0" smtClean="0"/>
              <a:t>Network Analysis</a:t>
            </a:r>
            <a:endParaRPr dirty="0"/>
          </a:p>
        </p:txBody>
      </p:sp>
    </p:spTree>
  </p:cSld>
  <p:clrMapOvr>
    <a:masterClrMapping/>
  </p:clrMapOvr>
  <p:transition xmlns:p14="http://schemas.microsoft.com/office/powerpoint/2010/mai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153" y="505195"/>
            <a:ext cx="7874121" cy="478102"/>
          </a:xfrm>
        </p:spPr>
        <p:txBody>
          <a:bodyPr/>
          <a:lstStyle/>
          <a:p>
            <a:r>
              <a:rPr lang="en-US" dirty="0" err="1" smtClean="0"/>
              <a:t>networkx</a:t>
            </a:r>
            <a:endParaRPr lang="en-US" dirty="0"/>
          </a:p>
        </p:txBody>
      </p:sp>
      <p:sp>
        <p:nvSpPr>
          <p:cNvPr id="3" name="Text Placeholder 2"/>
          <p:cNvSpPr>
            <a:spLocks noGrp="1"/>
          </p:cNvSpPr>
          <p:nvPr>
            <p:ph type="body" idx="1"/>
          </p:nvPr>
        </p:nvSpPr>
        <p:spPr/>
        <p:txBody>
          <a:bodyPr/>
          <a:lstStyle/>
          <a:p>
            <a:pPr marL="40639" indent="0">
              <a:buNone/>
            </a:pPr>
            <a:r>
              <a:rPr lang="en-US" b="0" dirty="0">
                <a:latin typeface="Courier New"/>
                <a:cs typeface="Courier New"/>
              </a:rPr>
              <a:t>i</a:t>
            </a:r>
            <a:r>
              <a:rPr lang="en-US" b="0" dirty="0" smtClean="0">
                <a:latin typeface="Courier New"/>
                <a:cs typeface="Courier New"/>
              </a:rPr>
              <a:t>mport </a:t>
            </a:r>
            <a:r>
              <a:rPr lang="en-US" b="0" dirty="0" err="1" smtClean="0">
                <a:latin typeface="Courier New"/>
                <a:cs typeface="Courier New"/>
              </a:rPr>
              <a:t>networkx</a:t>
            </a:r>
            <a:endParaRPr lang="en-US" b="0" dirty="0" smtClean="0">
              <a:latin typeface="Courier New"/>
              <a:cs typeface="Courier New"/>
            </a:endParaRPr>
          </a:p>
          <a:p>
            <a:pPr marL="40639" indent="0">
              <a:buNone/>
            </a:pPr>
            <a:r>
              <a:rPr lang="en-US" b="0" dirty="0" smtClean="0">
                <a:latin typeface="Courier New"/>
                <a:cs typeface="Courier New"/>
              </a:rPr>
              <a:t>Graph = </a:t>
            </a:r>
            <a:r>
              <a:rPr lang="en-US" b="0" dirty="0" err="1" smtClean="0">
                <a:latin typeface="Courier New"/>
                <a:cs typeface="Courier New"/>
              </a:rPr>
              <a:t>networkx.Graph</a:t>
            </a:r>
            <a:r>
              <a:rPr lang="en-US" b="0" dirty="0" smtClean="0">
                <a:latin typeface="Courier New"/>
                <a:cs typeface="Courier New"/>
              </a:rPr>
              <a:t>()</a:t>
            </a:r>
          </a:p>
          <a:p>
            <a:pPr marL="40639" indent="0">
              <a:buNone/>
            </a:pPr>
            <a:r>
              <a:rPr lang="en-US" b="0" dirty="0" err="1" smtClean="0">
                <a:latin typeface="Courier New"/>
                <a:cs typeface="Courier New"/>
              </a:rPr>
              <a:t>Graph.add_node</a:t>
            </a:r>
            <a:r>
              <a:rPr lang="en-US" b="0" dirty="0" smtClean="0">
                <a:latin typeface="Courier New"/>
                <a:cs typeface="Courier New"/>
              </a:rPr>
              <a:t>(’Kirk’)</a:t>
            </a:r>
          </a:p>
          <a:p>
            <a:pPr marL="40639" indent="0">
              <a:buNone/>
            </a:pPr>
            <a:r>
              <a:rPr lang="en-US" b="0" dirty="0" err="1" smtClean="0">
                <a:latin typeface="Courier New"/>
                <a:cs typeface="Courier New"/>
              </a:rPr>
              <a:t>Graph.add_node</a:t>
            </a:r>
            <a:r>
              <a:rPr lang="en-US" b="0" dirty="0" smtClean="0">
                <a:latin typeface="Courier New"/>
                <a:cs typeface="Courier New"/>
              </a:rPr>
              <a:t>(’Spock’)</a:t>
            </a:r>
          </a:p>
          <a:p>
            <a:pPr marL="40639" indent="0">
              <a:buNone/>
            </a:pPr>
            <a:r>
              <a:rPr lang="en-US" b="0" dirty="0" err="1" smtClean="0">
                <a:latin typeface="Courier New"/>
                <a:cs typeface="Courier New"/>
              </a:rPr>
              <a:t>Graph.add_edge</a:t>
            </a:r>
            <a:r>
              <a:rPr lang="en-US" b="0" dirty="0" smtClean="0">
                <a:latin typeface="Courier New"/>
                <a:cs typeface="Courier New"/>
              </a:rPr>
              <a:t>(’Kirk’,</a:t>
            </a:r>
            <a:r>
              <a:rPr lang="en-US" b="0" dirty="0">
                <a:latin typeface="Courier New"/>
                <a:cs typeface="Courier New"/>
              </a:rPr>
              <a:t> </a:t>
            </a:r>
            <a:r>
              <a:rPr lang="en-US" b="0" dirty="0" smtClean="0">
                <a:latin typeface="Courier New"/>
                <a:cs typeface="Courier New"/>
              </a:rPr>
              <a:t>’Spock’)</a:t>
            </a:r>
          </a:p>
          <a:p>
            <a:pPr marL="40639" indent="0">
              <a:buNone/>
            </a:pPr>
            <a:r>
              <a:rPr lang="en-US" b="0" dirty="0">
                <a:latin typeface="Courier New"/>
                <a:cs typeface="Courier New"/>
              </a:rPr>
              <a:t>p</a:t>
            </a:r>
            <a:r>
              <a:rPr lang="en-US" b="0" dirty="0" smtClean="0">
                <a:latin typeface="Courier New"/>
                <a:cs typeface="Courier New"/>
              </a:rPr>
              <a:t>rint </a:t>
            </a:r>
            <a:r>
              <a:rPr lang="en-US" dirty="0" err="1" smtClean="0">
                <a:latin typeface="Courier New"/>
                <a:cs typeface="Courier New"/>
              </a:rPr>
              <a:t>networkx.density</a:t>
            </a:r>
            <a:r>
              <a:rPr lang="en-US" b="0" dirty="0" smtClean="0">
                <a:latin typeface="Courier New"/>
                <a:cs typeface="Courier New"/>
              </a:rPr>
              <a:t>(Graph)</a:t>
            </a:r>
          </a:p>
          <a:p>
            <a:pPr marL="40639" indent="0">
              <a:buNone/>
            </a:pPr>
            <a:r>
              <a:rPr lang="en-US" b="0" dirty="0" err="1">
                <a:latin typeface="Courier New"/>
                <a:cs typeface="Courier New"/>
              </a:rPr>
              <a:t>Graph.add_node</a:t>
            </a:r>
            <a:r>
              <a:rPr lang="en-US" b="0" dirty="0">
                <a:latin typeface="Courier New"/>
                <a:cs typeface="Courier New"/>
              </a:rPr>
              <a:t>(</a:t>
            </a:r>
            <a:r>
              <a:rPr lang="en-US" b="0" dirty="0" smtClean="0">
                <a:latin typeface="Courier New"/>
                <a:cs typeface="Courier New"/>
              </a:rPr>
              <a:t>’</a:t>
            </a:r>
            <a:r>
              <a:rPr lang="en-US" b="0" dirty="0" err="1" smtClean="0">
                <a:latin typeface="Courier New"/>
                <a:cs typeface="Courier New"/>
              </a:rPr>
              <a:t>Janeway</a:t>
            </a:r>
            <a:r>
              <a:rPr lang="en-US" b="0" dirty="0" smtClean="0">
                <a:latin typeface="Courier New"/>
                <a:cs typeface="Courier New"/>
              </a:rPr>
              <a:t>’)</a:t>
            </a:r>
          </a:p>
          <a:p>
            <a:pPr marL="40639" indent="0">
              <a:buNone/>
            </a:pPr>
            <a:r>
              <a:rPr lang="en-US" b="0" dirty="0">
                <a:latin typeface="Courier New"/>
                <a:cs typeface="Courier New"/>
              </a:rPr>
              <a:t>print </a:t>
            </a:r>
            <a:r>
              <a:rPr lang="en-US" dirty="0" err="1">
                <a:latin typeface="Courier New"/>
                <a:cs typeface="Courier New"/>
              </a:rPr>
              <a:t>networkx.density</a:t>
            </a:r>
            <a:r>
              <a:rPr lang="en-US" b="0" dirty="0">
                <a:latin typeface="Courier New"/>
                <a:cs typeface="Courier New"/>
              </a:rPr>
              <a:t>(Graph</a:t>
            </a:r>
            <a:r>
              <a:rPr lang="en-US" b="0" dirty="0" smtClean="0">
                <a:latin typeface="Courier New"/>
                <a:cs typeface="Courier New"/>
              </a:rPr>
              <a:t>)</a:t>
            </a:r>
          </a:p>
          <a:p>
            <a:pPr marL="40639" indent="0">
              <a:buNone/>
            </a:pPr>
            <a:endParaRPr lang="en-US" b="0" dirty="0">
              <a:latin typeface="Courier New"/>
              <a:cs typeface="Courier New"/>
            </a:endParaRPr>
          </a:p>
          <a:p>
            <a:pPr marL="40639" indent="0">
              <a:buNone/>
            </a:pPr>
            <a:endParaRPr lang="en-US" b="0" dirty="0">
              <a:latin typeface="Courier New"/>
              <a:cs typeface="Courier New"/>
            </a:endParaRPr>
          </a:p>
        </p:txBody>
      </p:sp>
    </p:spTree>
    <p:extLst>
      <p:ext uri="{BB962C8B-B14F-4D97-AF65-F5344CB8AC3E}">
        <p14:creationId xmlns:p14="http://schemas.microsoft.com/office/powerpoint/2010/main" val="3754810366"/>
      </p:ext>
    </p:extLst>
  </p:cSld>
  <p:clrMapOvr>
    <a:masterClrMapping/>
  </p:clrMapOvr>
  <p:transition xmlns:p14="http://schemas.microsoft.com/office/powerpoint/2010/mai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153" y="505195"/>
            <a:ext cx="7874121" cy="478102"/>
          </a:xfrm>
        </p:spPr>
        <p:txBody>
          <a:bodyPr/>
          <a:lstStyle/>
          <a:p>
            <a:r>
              <a:rPr lang="en-US" dirty="0" smtClean="0"/>
              <a:t>Are there any islands?</a:t>
            </a:r>
            <a:endParaRPr lang="en-US" dirty="0"/>
          </a:p>
        </p:txBody>
      </p:sp>
      <p:sp>
        <p:nvSpPr>
          <p:cNvPr id="3" name="Text Placeholder 2"/>
          <p:cNvSpPr>
            <a:spLocks noGrp="1"/>
          </p:cNvSpPr>
          <p:nvPr>
            <p:ph type="body" idx="1"/>
          </p:nvPr>
        </p:nvSpPr>
        <p:spPr>
          <a:xfrm>
            <a:off x="468153" y="983297"/>
            <a:ext cx="8426769" cy="1251760"/>
          </a:xfrm>
        </p:spPr>
        <p:txBody>
          <a:bodyPr/>
          <a:lstStyle/>
          <a:p>
            <a:pPr marL="40639" indent="0">
              <a:buNone/>
            </a:pPr>
            <a:r>
              <a:rPr lang="en-US" b="0" dirty="0">
                <a:latin typeface="Courier New"/>
                <a:cs typeface="Courier New"/>
              </a:rPr>
              <a:t>p</a:t>
            </a:r>
            <a:r>
              <a:rPr lang="en-US" b="0" dirty="0" smtClean="0">
                <a:latin typeface="Courier New"/>
                <a:cs typeface="Courier New"/>
              </a:rPr>
              <a:t>rint list</a:t>
            </a:r>
            <a:r>
              <a:rPr lang="en-US" b="0" dirty="0">
                <a:latin typeface="Courier New"/>
                <a:cs typeface="Courier New"/>
              </a:rPr>
              <a:t>(</a:t>
            </a:r>
            <a:r>
              <a:rPr lang="en-US" b="0" dirty="0" err="1">
                <a:latin typeface="Courier New"/>
                <a:cs typeface="Courier New"/>
              </a:rPr>
              <a:t>networkx.connected_components</a:t>
            </a:r>
            <a:r>
              <a:rPr lang="en-US" b="0" dirty="0">
                <a:latin typeface="Courier New"/>
                <a:cs typeface="Courier New"/>
              </a:rPr>
              <a:t>(Trek)</a:t>
            </a:r>
            <a:r>
              <a:rPr lang="en-US" b="0" dirty="0" smtClean="0">
                <a:latin typeface="Courier New"/>
                <a:cs typeface="Courier New"/>
              </a:rPr>
              <a:t>)</a:t>
            </a:r>
          </a:p>
          <a:p>
            <a:pPr marL="40639" indent="0">
              <a:buNone/>
            </a:pPr>
            <a:r>
              <a:rPr lang="en-US" dirty="0">
                <a:latin typeface="Courier New"/>
                <a:cs typeface="Courier New"/>
              </a:rPr>
              <a:t>[set(['Kirk', 'Spock']), set(['</a:t>
            </a:r>
            <a:r>
              <a:rPr lang="en-US" dirty="0" err="1">
                <a:latin typeface="Courier New"/>
                <a:cs typeface="Courier New"/>
              </a:rPr>
              <a:t>Janeway</a:t>
            </a:r>
            <a:r>
              <a:rPr lang="en-US" dirty="0">
                <a:latin typeface="Courier New"/>
                <a:cs typeface="Courier New"/>
              </a:rPr>
              <a:t>'])]</a:t>
            </a:r>
          </a:p>
        </p:txBody>
      </p:sp>
      <p:sp>
        <p:nvSpPr>
          <p:cNvPr id="4" name="TextBox 3"/>
          <p:cNvSpPr txBox="1"/>
          <p:nvPr/>
        </p:nvSpPr>
        <p:spPr>
          <a:xfrm>
            <a:off x="468153" y="3476399"/>
            <a:ext cx="7459887" cy="116442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kumimoji="0" lang="en-US" sz="2300" b="0" i="1" u="none" strike="noStrike" cap="none" spc="0" normalizeH="0" baseline="0" dirty="0" smtClean="0">
                <a:ln>
                  <a:noFill/>
                </a:ln>
                <a:solidFill>
                  <a:srgbClr val="000000"/>
                </a:solidFill>
                <a:effectLst/>
                <a:uFill>
                  <a:solidFill>
                    <a:srgbClr val="000000"/>
                  </a:solidFill>
                </a:uFill>
                <a:latin typeface="Garamond"/>
                <a:ea typeface="Garamond"/>
                <a:cs typeface="Garamond"/>
                <a:sym typeface="Helvetica"/>
              </a:rPr>
              <a:t>Almost all network analysis assumes full</a:t>
            </a:r>
            <a:r>
              <a:rPr kumimoji="0" lang="en-US" sz="2300" b="0" i="1" u="none" strike="noStrike" cap="none" spc="0" normalizeH="0" dirty="0" smtClean="0">
                <a:ln>
                  <a:noFill/>
                </a:ln>
                <a:solidFill>
                  <a:srgbClr val="000000"/>
                </a:solidFill>
                <a:effectLst/>
                <a:uFill>
                  <a:solidFill>
                    <a:srgbClr val="000000"/>
                  </a:solidFill>
                </a:uFill>
                <a:latin typeface="Garamond"/>
                <a:ea typeface="Garamond"/>
                <a:cs typeface="Garamond"/>
                <a:sym typeface="Helvetica"/>
              </a:rPr>
              <a:t> connectivity, which might mean creating a </a:t>
            </a:r>
            <a:r>
              <a:rPr kumimoji="0" lang="en-US" sz="2300" b="0" i="1" u="none" strike="noStrike" cap="none" spc="0" normalizeH="0" dirty="0" err="1" smtClean="0">
                <a:ln>
                  <a:noFill/>
                </a:ln>
                <a:solidFill>
                  <a:srgbClr val="000000"/>
                </a:solidFill>
                <a:effectLst/>
                <a:uFill>
                  <a:solidFill>
                    <a:srgbClr val="000000"/>
                  </a:solidFill>
                </a:uFill>
                <a:latin typeface="Garamond"/>
                <a:ea typeface="Garamond"/>
                <a:cs typeface="Garamond"/>
                <a:sym typeface="Helvetica"/>
              </a:rPr>
              <a:t>subgraph</a:t>
            </a:r>
            <a:r>
              <a:rPr kumimoji="0" lang="en-US" sz="2300" b="0" i="1" u="none" strike="noStrike" cap="none" spc="0" normalizeH="0" dirty="0" smtClean="0">
                <a:ln>
                  <a:noFill/>
                </a:ln>
                <a:solidFill>
                  <a:srgbClr val="000000"/>
                </a:solidFill>
                <a:effectLst/>
                <a:uFill>
                  <a:solidFill>
                    <a:srgbClr val="000000"/>
                  </a:solidFill>
                </a:uFill>
                <a:latin typeface="Garamond"/>
                <a:ea typeface="Garamond"/>
                <a:cs typeface="Garamond"/>
                <a:sym typeface="Helvetica"/>
              </a:rPr>
              <a:t> to </a:t>
            </a:r>
            <a:r>
              <a:rPr kumimoji="0" lang="en-US" sz="2300" b="0" i="1" u="none" strike="noStrike" cap="none" spc="0" normalizeH="0" dirty="0" err="1" smtClean="0">
                <a:ln>
                  <a:noFill/>
                </a:ln>
                <a:solidFill>
                  <a:srgbClr val="000000"/>
                </a:solidFill>
                <a:effectLst/>
                <a:uFill>
                  <a:solidFill>
                    <a:srgbClr val="000000"/>
                  </a:solidFill>
                </a:uFill>
                <a:latin typeface="Garamond"/>
                <a:ea typeface="Garamond"/>
                <a:cs typeface="Garamond"/>
                <a:sym typeface="Helvetica"/>
              </a:rPr>
              <a:t>analyse</a:t>
            </a:r>
            <a:r>
              <a:rPr kumimoji="0" lang="en-US" sz="2300" b="0" i="1" u="none" strike="noStrike" cap="none" spc="0" normalizeH="0" dirty="0" smtClean="0">
                <a:ln>
                  <a:noFill/>
                </a:ln>
                <a:solidFill>
                  <a:srgbClr val="000000"/>
                </a:solidFill>
                <a:effectLst/>
                <a:uFill>
                  <a:solidFill>
                    <a:srgbClr val="000000"/>
                  </a:solidFill>
                </a:uFill>
                <a:latin typeface="Garamond"/>
                <a:ea typeface="Garamond"/>
                <a:cs typeface="Garamond"/>
                <a:sym typeface="Helvetica"/>
              </a:rPr>
              <a:t>:</a:t>
            </a:r>
          </a:p>
          <a:p>
            <a:pPr algn="l"/>
            <a:r>
              <a:rPr lang="en-US" b="0" dirty="0" err="1">
                <a:latin typeface="Courier New"/>
                <a:ea typeface="Garamond"/>
                <a:cs typeface="Courier New"/>
              </a:rPr>
              <a:t>n</a:t>
            </a:r>
            <a:r>
              <a:rPr lang="en-US" b="0" baseline="0" dirty="0" err="1" smtClean="0">
                <a:latin typeface="Courier New"/>
                <a:ea typeface="Garamond"/>
                <a:cs typeface="Courier New"/>
              </a:rPr>
              <a:t>etworkx.subgraph</a:t>
            </a:r>
            <a:r>
              <a:rPr lang="en-US" b="0" baseline="0" dirty="0" smtClean="0">
                <a:latin typeface="Courier New"/>
                <a:ea typeface="Garamond"/>
                <a:cs typeface="Courier New"/>
              </a:rPr>
              <a:t>(Trek, [</a:t>
            </a:r>
            <a:r>
              <a:rPr lang="en-US" dirty="0">
                <a:latin typeface="Courier New"/>
                <a:ea typeface="Garamond"/>
                <a:cs typeface="Courier New"/>
              </a:rPr>
              <a:t>'</a:t>
            </a:r>
            <a:r>
              <a:rPr lang="en-US" b="0" baseline="0" dirty="0" smtClean="0">
                <a:latin typeface="Courier New"/>
                <a:ea typeface="Garamond"/>
                <a:cs typeface="Courier New"/>
              </a:rPr>
              <a:t>Kirk</a:t>
            </a:r>
            <a:r>
              <a:rPr lang="en-US" dirty="0">
                <a:latin typeface="Courier New"/>
                <a:ea typeface="Garamond"/>
                <a:cs typeface="Courier New"/>
              </a:rPr>
              <a:t>'</a:t>
            </a:r>
            <a:r>
              <a:rPr lang="en-US" b="0" baseline="0" dirty="0" smtClean="0">
                <a:latin typeface="Courier New"/>
                <a:ea typeface="Garamond"/>
                <a:cs typeface="Courier New"/>
              </a:rPr>
              <a:t>, </a:t>
            </a:r>
            <a:r>
              <a:rPr lang="en-US" dirty="0">
                <a:latin typeface="Courier New"/>
                <a:ea typeface="Garamond"/>
                <a:cs typeface="Courier New"/>
              </a:rPr>
              <a:t>'</a:t>
            </a:r>
            <a:r>
              <a:rPr lang="en-US" b="0" baseline="0" dirty="0" smtClean="0">
                <a:latin typeface="Courier New"/>
                <a:ea typeface="Garamond"/>
                <a:cs typeface="Courier New"/>
              </a:rPr>
              <a:t>Spock</a:t>
            </a:r>
            <a:r>
              <a:rPr lang="en-US" dirty="0">
                <a:latin typeface="Courier New"/>
                <a:ea typeface="Garamond"/>
                <a:cs typeface="Courier New"/>
              </a:rPr>
              <a:t>'</a:t>
            </a:r>
            <a:r>
              <a:rPr lang="en-US" b="0" baseline="0" dirty="0" smtClean="0">
                <a:latin typeface="Courier New"/>
                <a:ea typeface="Garamond"/>
                <a:cs typeface="Courier New"/>
              </a:rPr>
              <a:t>])</a:t>
            </a:r>
            <a:endParaRPr kumimoji="0" lang="en-US" sz="2300" b="0" i="0" u="none" strike="noStrike" cap="none" spc="0" normalizeH="0" baseline="0" dirty="0">
              <a:ln>
                <a:noFill/>
              </a:ln>
              <a:solidFill>
                <a:srgbClr val="000000"/>
              </a:solidFill>
              <a:effectLst/>
              <a:uFill>
                <a:solidFill>
                  <a:srgbClr val="000000"/>
                </a:solidFill>
              </a:uFill>
              <a:latin typeface="Courier New"/>
              <a:ea typeface="Garamond"/>
              <a:cs typeface="Courier New"/>
              <a:sym typeface="Helvetica"/>
            </a:endParaRPr>
          </a:p>
        </p:txBody>
      </p:sp>
    </p:spTree>
    <p:extLst>
      <p:ext uri="{BB962C8B-B14F-4D97-AF65-F5344CB8AC3E}">
        <p14:creationId xmlns:p14="http://schemas.microsoft.com/office/powerpoint/2010/main" val="1041281120"/>
      </p:ext>
    </p:extLst>
  </p:cSld>
  <p:clrMapOvr>
    <a:masterClrMapping/>
  </p:clrMapOvr>
  <p:transition xmlns:p14="http://schemas.microsoft.com/office/powerpoint/2010/mai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153" y="505195"/>
            <a:ext cx="7874121" cy="478102"/>
          </a:xfrm>
        </p:spPr>
        <p:txBody>
          <a:bodyPr/>
          <a:lstStyle/>
          <a:p>
            <a:r>
              <a:rPr lang="en-US" dirty="0" smtClean="0"/>
              <a:t>Average clustering coefficient</a:t>
            </a:r>
            <a:endParaRPr lang="en-US" dirty="0"/>
          </a:p>
        </p:txBody>
      </p:sp>
      <p:sp>
        <p:nvSpPr>
          <p:cNvPr id="3" name="Text Placeholder 2"/>
          <p:cNvSpPr>
            <a:spLocks noGrp="1"/>
          </p:cNvSpPr>
          <p:nvPr>
            <p:ph type="body" idx="1"/>
          </p:nvPr>
        </p:nvSpPr>
        <p:spPr>
          <a:xfrm>
            <a:off x="468154" y="983297"/>
            <a:ext cx="3243602" cy="2330891"/>
          </a:xfrm>
        </p:spPr>
        <p:txBody>
          <a:bodyPr/>
          <a:lstStyle/>
          <a:p>
            <a:r>
              <a:rPr lang="en-US" b="0" dirty="0" smtClean="0">
                <a:latin typeface="Garamond"/>
              </a:rPr>
              <a:t>If three nodes are connected by at least two edges, what is the probability that they are connected by three?</a:t>
            </a:r>
          </a:p>
          <a:p>
            <a:r>
              <a:rPr lang="en-US" b="0" dirty="0" smtClean="0">
                <a:latin typeface="Garamond"/>
              </a:rPr>
              <a:t>This graph has a clustering coefficient of 0.6666666…</a:t>
            </a:r>
            <a:endParaRPr lang="en-US" b="0" dirty="0">
              <a:latin typeface="Garamond"/>
            </a:endParaRPr>
          </a:p>
        </p:txBody>
      </p:sp>
      <p:pic>
        <p:nvPicPr>
          <p:cNvPr id="4" name="Picture 3"/>
          <p:cNvPicPr>
            <a:picLocks noChangeAspect="1"/>
          </p:cNvPicPr>
          <p:nvPr/>
        </p:nvPicPr>
        <p:blipFill>
          <a:blip r:embed="rId2"/>
          <a:stretch>
            <a:fillRect/>
          </a:stretch>
        </p:blipFill>
        <p:spPr>
          <a:xfrm>
            <a:off x="3989976" y="1029813"/>
            <a:ext cx="5237905" cy="3488314"/>
          </a:xfrm>
          <a:prstGeom prst="rect">
            <a:avLst/>
          </a:prstGeom>
        </p:spPr>
      </p:pic>
      <p:sp>
        <p:nvSpPr>
          <p:cNvPr id="5" name="TextBox 4"/>
          <p:cNvSpPr txBox="1"/>
          <p:nvPr/>
        </p:nvSpPr>
        <p:spPr>
          <a:xfrm>
            <a:off x="588192" y="4603908"/>
            <a:ext cx="5335645"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r>
              <a:rPr lang="en-US" sz="2000" b="0" dirty="0" err="1">
                <a:latin typeface="Courier New"/>
                <a:ea typeface="Garamond"/>
                <a:cs typeface="Courier New"/>
              </a:rPr>
              <a:t>networkx.average_clustering</a:t>
            </a:r>
            <a:r>
              <a:rPr lang="en-US" sz="2000" b="0" dirty="0">
                <a:latin typeface="Courier New"/>
                <a:ea typeface="Garamond"/>
                <a:cs typeface="Courier New"/>
              </a:rPr>
              <a:t>(graph)</a:t>
            </a:r>
            <a:endParaRPr kumimoji="0" lang="en-US" sz="2000" b="0" i="0" u="none" strike="noStrike" cap="none" spc="0" normalizeH="0" baseline="0" dirty="0">
              <a:ln>
                <a:noFill/>
              </a:ln>
              <a:solidFill>
                <a:srgbClr val="000000"/>
              </a:solidFill>
              <a:effectLst/>
              <a:uFill>
                <a:solidFill>
                  <a:srgbClr val="000000"/>
                </a:solidFill>
              </a:uFill>
              <a:latin typeface="Courier New"/>
              <a:ea typeface="Garamond"/>
              <a:cs typeface="Courier New"/>
              <a:sym typeface="Helvetica"/>
            </a:endParaRPr>
          </a:p>
        </p:txBody>
      </p:sp>
    </p:spTree>
    <p:extLst>
      <p:ext uri="{BB962C8B-B14F-4D97-AF65-F5344CB8AC3E}">
        <p14:creationId xmlns:p14="http://schemas.microsoft.com/office/powerpoint/2010/main" val="2039839791"/>
      </p:ext>
    </p:extLst>
  </p:cSld>
  <p:clrMapOvr>
    <a:masterClrMapping/>
  </p:clrMapOvr>
  <p:transition xmlns:p14="http://schemas.microsoft.com/office/powerpoint/2010/mai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153" y="505195"/>
            <a:ext cx="7874121" cy="478102"/>
          </a:xfrm>
        </p:spPr>
        <p:txBody>
          <a:bodyPr/>
          <a:lstStyle/>
          <a:p>
            <a:r>
              <a:rPr lang="en-US" dirty="0" smtClean="0"/>
              <a:t>Average shortest path</a:t>
            </a:r>
            <a:endParaRPr lang="en-US" dirty="0"/>
          </a:p>
        </p:txBody>
      </p:sp>
      <p:sp>
        <p:nvSpPr>
          <p:cNvPr id="3" name="Text Placeholder 2"/>
          <p:cNvSpPr>
            <a:spLocks noGrp="1"/>
          </p:cNvSpPr>
          <p:nvPr>
            <p:ph type="body" idx="1"/>
          </p:nvPr>
        </p:nvSpPr>
        <p:spPr>
          <a:xfrm>
            <a:off x="468153" y="983297"/>
            <a:ext cx="8426769" cy="4030980"/>
          </a:xfrm>
        </p:spPr>
        <p:txBody>
          <a:bodyPr/>
          <a:lstStyle/>
          <a:p>
            <a:r>
              <a:rPr lang="en-US" dirty="0" smtClean="0"/>
              <a:t>Calculate the shortest path between each pair of nodes, divide by the number of pairs. (Computationally expensive)</a:t>
            </a:r>
          </a:p>
          <a:p>
            <a:endParaRPr lang="en-US" dirty="0" smtClean="0"/>
          </a:p>
          <a:p>
            <a:endParaRPr lang="en-US" dirty="0"/>
          </a:p>
          <a:p>
            <a:pPr marL="40639" indent="0">
              <a:buNone/>
            </a:pPr>
            <a:r>
              <a:rPr lang="en-US" b="0" dirty="0" err="1" smtClean="0">
                <a:latin typeface="Courier New"/>
                <a:cs typeface="Courier New"/>
              </a:rPr>
              <a:t>nx.average_shortest_path_length</a:t>
            </a:r>
            <a:r>
              <a:rPr lang="en-US" b="0" dirty="0" smtClean="0">
                <a:latin typeface="Courier New"/>
                <a:cs typeface="Courier New"/>
              </a:rPr>
              <a:t>(graph)</a:t>
            </a:r>
            <a:endParaRPr lang="en-US" b="0" dirty="0">
              <a:latin typeface="Courier New"/>
              <a:cs typeface="Courier New"/>
            </a:endParaRPr>
          </a:p>
        </p:txBody>
      </p:sp>
    </p:spTree>
    <p:extLst>
      <p:ext uri="{BB962C8B-B14F-4D97-AF65-F5344CB8AC3E}">
        <p14:creationId xmlns:p14="http://schemas.microsoft.com/office/powerpoint/2010/main" val="619556573"/>
      </p:ext>
    </p:extLst>
  </p:cSld>
  <p:clrMapOvr>
    <a:masterClrMapping/>
  </p:clrMapOvr>
  <p:transition xmlns:p14="http://schemas.microsoft.com/office/powerpoint/2010/mai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153" y="505195"/>
            <a:ext cx="7874121" cy="478102"/>
          </a:xfrm>
        </p:spPr>
        <p:txBody>
          <a:bodyPr/>
          <a:lstStyle/>
          <a:p>
            <a:r>
              <a:rPr lang="en-US" dirty="0" err="1" smtClean="0"/>
              <a:t>Characterising</a:t>
            </a:r>
            <a:r>
              <a:rPr lang="en-US" dirty="0" smtClean="0"/>
              <a:t> Networks</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577614340"/>
              </p:ext>
            </p:extLst>
          </p:nvPr>
        </p:nvGraphicFramePr>
        <p:xfrm>
          <a:off x="468151" y="1138981"/>
          <a:ext cx="8510948" cy="2118360"/>
        </p:xfrm>
        <a:graphic>
          <a:graphicData uri="http://schemas.openxmlformats.org/drawingml/2006/table">
            <a:tbl>
              <a:tblPr firstRow="1" firstCol="1" bandRow="1" bandCol="1">
                <a:tableStyleId>{CF821DB8-F4EB-4A41-A1BA-3FCAFE7338EE}</a:tableStyleId>
              </a:tblPr>
              <a:tblGrid>
                <a:gridCol w="1845543"/>
                <a:gridCol w="2409931"/>
                <a:gridCol w="1725181"/>
                <a:gridCol w="2530293"/>
              </a:tblGrid>
              <a:tr h="370840">
                <a:tc rowSpan="2" gridSpan="2">
                  <a:txBody>
                    <a:bodyPr/>
                    <a:lstStyle/>
                    <a:p>
                      <a:endParaRPr lang="en-US" dirty="0">
                        <a:latin typeface="Garamond"/>
                        <a:ea typeface="Garamond"/>
                        <a:cs typeface="Garamond"/>
                      </a:endParaRPr>
                    </a:p>
                  </a:txBody>
                  <a:tcPr/>
                </a:tc>
                <a:tc rowSpan="2" hMerge="1">
                  <a:txBody>
                    <a:bodyPr/>
                    <a:lstStyle/>
                    <a:p>
                      <a:endParaRPr lang="en-US" dirty="0"/>
                    </a:p>
                  </a:txBody>
                  <a:tcPr/>
                </a:tc>
                <a:tc gridSpan="2">
                  <a:txBody>
                    <a:bodyPr/>
                    <a:lstStyle/>
                    <a:p>
                      <a:r>
                        <a:rPr lang="en-US" dirty="0" smtClean="0">
                          <a:latin typeface="Garamond"/>
                          <a:ea typeface="Garamond"/>
                          <a:cs typeface="Garamond"/>
                        </a:rPr>
                        <a:t>Clustering</a:t>
                      </a:r>
                      <a:r>
                        <a:rPr lang="en-US" baseline="0" dirty="0" smtClean="0">
                          <a:latin typeface="Garamond"/>
                          <a:ea typeface="Garamond"/>
                          <a:cs typeface="Garamond"/>
                        </a:rPr>
                        <a:t> Coefficient</a:t>
                      </a:r>
                      <a:endParaRPr lang="en-US" dirty="0">
                        <a:latin typeface="Garamond"/>
                        <a:ea typeface="Garamond"/>
                        <a:cs typeface="Garamond"/>
                      </a:endParaRPr>
                    </a:p>
                  </a:txBody>
                  <a:tcPr/>
                </a:tc>
                <a:tc hMerge="1">
                  <a:txBody>
                    <a:bodyPr/>
                    <a:lstStyle/>
                    <a:p>
                      <a:endParaRPr lang="en-US" dirty="0"/>
                    </a:p>
                  </a:txBody>
                  <a:tcPr/>
                </a:tc>
              </a:tr>
              <a:tr h="370840">
                <a:tc gridSpan="2" vMerge="1">
                  <a:txBody>
                    <a:bodyPr/>
                    <a:lstStyle/>
                    <a:p>
                      <a:endParaRPr lang="en-US" dirty="0"/>
                    </a:p>
                  </a:txBody>
                  <a:tcPr/>
                </a:tc>
                <a:tc hMerge="1" vMerge="1">
                  <a:txBody>
                    <a:bodyPr/>
                    <a:lstStyle/>
                    <a:p>
                      <a:endParaRPr lang="en-US" dirty="0"/>
                    </a:p>
                  </a:txBody>
                  <a:tcPr/>
                </a:tc>
                <a:tc>
                  <a:txBody>
                    <a:bodyPr/>
                    <a:lstStyle/>
                    <a:p>
                      <a:r>
                        <a:rPr lang="en-US" dirty="0" smtClean="0">
                          <a:latin typeface="Garamond"/>
                          <a:ea typeface="Garamond"/>
                          <a:cs typeface="Garamond"/>
                        </a:rPr>
                        <a:t>Small</a:t>
                      </a:r>
                      <a:endParaRPr lang="en-US" dirty="0">
                        <a:latin typeface="Garamond"/>
                        <a:ea typeface="Garamond"/>
                        <a:cs typeface="Garamond"/>
                      </a:endParaRPr>
                    </a:p>
                  </a:txBody>
                  <a:tcPr/>
                </a:tc>
                <a:tc>
                  <a:txBody>
                    <a:bodyPr/>
                    <a:lstStyle/>
                    <a:p>
                      <a:r>
                        <a:rPr lang="en-US" dirty="0" smtClean="0">
                          <a:latin typeface="Garamond"/>
                          <a:ea typeface="Garamond"/>
                          <a:cs typeface="Garamond"/>
                        </a:rPr>
                        <a:t>Large</a:t>
                      </a:r>
                      <a:endParaRPr lang="en-US" dirty="0">
                        <a:latin typeface="Garamond"/>
                        <a:ea typeface="Garamond"/>
                        <a:cs typeface="Garamond"/>
                      </a:endParaRPr>
                    </a:p>
                  </a:txBody>
                  <a:tcPr/>
                </a:tc>
              </a:tr>
              <a:tr h="370840">
                <a:tc rowSpan="2">
                  <a:txBody>
                    <a:bodyPr/>
                    <a:lstStyle/>
                    <a:p>
                      <a:pPr marL="0" marR="0" indent="0" algn="ctr" defTabSz="584200" rtl="0" eaLnBrk="1" fontAlgn="auto" latinLnBrk="0" hangingPunct="1">
                        <a:lnSpc>
                          <a:spcPct val="100000"/>
                        </a:lnSpc>
                        <a:spcBef>
                          <a:spcPts val="0"/>
                        </a:spcBef>
                        <a:spcAft>
                          <a:spcPts val="0"/>
                        </a:spcAft>
                        <a:buClrTx/>
                        <a:buSzTx/>
                        <a:buFontTx/>
                        <a:buNone/>
                        <a:tabLst/>
                        <a:defRPr/>
                      </a:pPr>
                      <a:r>
                        <a:rPr lang="en-US" dirty="0" smtClean="0">
                          <a:latin typeface="Garamond"/>
                          <a:ea typeface="Garamond"/>
                          <a:cs typeface="Garamond"/>
                        </a:rPr>
                        <a:t>Average Shortest Path</a:t>
                      </a:r>
                    </a:p>
                  </a:txBody>
                  <a:tcPr/>
                </a:tc>
                <a:tc>
                  <a:txBody>
                    <a:bodyPr/>
                    <a:lstStyle/>
                    <a:p>
                      <a:r>
                        <a:rPr lang="en-US" dirty="0" smtClean="0">
                          <a:latin typeface="Garamond"/>
                          <a:ea typeface="Garamond"/>
                          <a:cs typeface="Garamond"/>
                        </a:rPr>
                        <a:t>Small</a:t>
                      </a:r>
                    </a:p>
                    <a:p>
                      <a:r>
                        <a:rPr lang="en-US" dirty="0" smtClean="0">
                          <a:latin typeface="Garamond"/>
                          <a:ea typeface="Garamond"/>
                          <a:cs typeface="Garamond"/>
                        </a:rPr>
                        <a:t>(around</a:t>
                      </a:r>
                      <a:r>
                        <a:rPr lang="en-US" baseline="0" dirty="0" smtClean="0">
                          <a:latin typeface="Garamond"/>
                          <a:ea typeface="Garamond"/>
                          <a:cs typeface="Garamond"/>
                        </a:rPr>
                        <a:t> Log(N))</a:t>
                      </a:r>
                      <a:endParaRPr lang="en-US" dirty="0">
                        <a:latin typeface="Garamond"/>
                        <a:ea typeface="Garamond"/>
                        <a:cs typeface="Garamond"/>
                      </a:endParaRPr>
                    </a:p>
                  </a:txBody>
                  <a:tcPr/>
                </a:tc>
                <a:tc>
                  <a:txBody>
                    <a:bodyPr/>
                    <a:lstStyle/>
                    <a:p>
                      <a:r>
                        <a:rPr lang="en-US" dirty="0" smtClean="0">
                          <a:latin typeface="Garamond"/>
                          <a:ea typeface="Garamond"/>
                          <a:cs typeface="Garamond"/>
                        </a:rPr>
                        <a:t>Random graph</a:t>
                      </a:r>
                      <a:endParaRPr lang="en-US" dirty="0">
                        <a:latin typeface="Garamond"/>
                        <a:ea typeface="Garamond"/>
                        <a:cs typeface="Garamond"/>
                      </a:endParaRPr>
                    </a:p>
                  </a:txBody>
                  <a:tcPr/>
                </a:tc>
                <a:tc>
                  <a:txBody>
                    <a:bodyPr/>
                    <a:lstStyle/>
                    <a:p>
                      <a:r>
                        <a:rPr lang="en-US" b="1" dirty="0" smtClean="0">
                          <a:latin typeface="Garamond"/>
                          <a:ea typeface="Garamond"/>
                          <a:cs typeface="Garamond"/>
                        </a:rPr>
                        <a:t>Small world</a:t>
                      </a:r>
                      <a:endParaRPr lang="en-US" b="1" dirty="0">
                        <a:latin typeface="Garamond"/>
                        <a:ea typeface="Garamond"/>
                        <a:cs typeface="Garamond"/>
                      </a:endParaRPr>
                    </a:p>
                  </a:txBody>
                  <a:tcPr/>
                </a:tc>
              </a:tr>
              <a:tr h="370840">
                <a:tc vMerge="1">
                  <a:txBody>
                    <a:bodyPr/>
                    <a:lstStyle/>
                    <a:p>
                      <a:endParaRPr lang="en-US" dirty="0"/>
                    </a:p>
                  </a:txBody>
                  <a:tcPr/>
                </a:tc>
                <a:tc>
                  <a:txBody>
                    <a:bodyPr/>
                    <a:lstStyle/>
                    <a:p>
                      <a:r>
                        <a:rPr lang="en-US" dirty="0" smtClean="0">
                          <a:latin typeface="Garamond"/>
                          <a:ea typeface="Garamond"/>
                          <a:cs typeface="Garamond"/>
                        </a:rPr>
                        <a:t>Large</a:t>
                      </a:r>
                      <a:endParaRPr lang="en-US" dirty="0">
                        <a:latin typeface="Garamond"/>
                        <a:ea typeface="Garamond"/>
                        <a:cs typeface="Garamond"/>
                      </a:endParaRPr>
                    </a:p>
                  </a:txBody>
                  <a:tcPr/>
                </a:tc>
                <a:tc>
                  <a:txBody>
                    <a:bodyPr/>
                    <a:lstStyle/>
                    <a:p>
                      <a:r>
                        <a:rPr lang="en-US" dirty="0" smtClean="0">
                          <a:latin typeface="Garamond"/>
                          <a:ea typeface="Garamond"/>
                          <a:cs typeface="Garamond"/>
                        </a:rPr>
                        <a:t>Chain</a:t>
                      </a:r>
                      <a:endParaRPr lang="en-US" dirty="0">
                        <a:latin typeface="Garamond"/>
                        <a:ea typeface="Garamond"/>
                        <a:cs typeface="Garamond"/>
                      </a:endParaRPr>
                    </a:p>
                  </a:txBody>
                  <a:tcPr/>
                </a:tc>
                <a:tc>
                  <a:txBody>
                    <a:bodyPr/>
                    <a:lstStyle/>
                    <a:p>
                      <a:r>
                        <a:rPr lang="en-US" dirty="0" smtClean="0">
                          <a:latin typeface="Garamond"/>
                          <a:ea typeface="Garamond"/>
                          <a:cs typeface="Garamond"/>
                        </a:rPr>
                        <a:t>Unusual</a:t>
                      </a:r>
                      <a:endParaRPr lang="en-US" dirty="0">
                        <a:latin typeface="Garamond"/>
                        <a:ea typeface="Garamond"/>
                        <a:cs typeface="Garamond"/>
                      </a:endParaRPr>
                    </a:p>
                  </a:txBody>
                  <a:tcPr/>
                </a:tc>
              </a:tr>
            </a:tbl>
          </a:graphicData>
        </a:graphic>
      </p:graphicFrame>
    </p:spTree>
    <p:extLst>
      <p:ext uri="{BB962C8B-B14F-4D97-AF65-F5344CB8AC3E}">
        <p14:creationId xmlns:p14="http://schemas.microsoft.com/office/powerpoint/2010/main" val="2251362913"/>
      </p:ext>
    </p:extLst>
  </p:cSld>
  <p:clrMapOvr>
    <a:masterClrMapping/>
  </p:clrMapOvr>
  <p:transition xmlns:p14="http://schemas.microsoft.com/office/powerpoint/2010/mai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153" y="505195"/>
            <a:ext cx="7874121" cy="478102"/>
          </a:xfrm>
        </p:spPr>
        <p:txBody>
          <a:bodyPr/>
          <a:lstStyle/>
          <a:p>
            <a:r>
              <a:rPr lang="en-US" dirty="0" smtClean="0"/>
              <a:t>Small world networks</a:t>
            </a:r>
            <a:endParaRPr lang="en-US" dirty="0"/>
          </a:p>
        </p:txBody>
      </p:sp>
      <p:sp>
        <p:nvSpPr>
          <p:cNvPr id="3" name="Text Placeholder 2"/>
          <p:cNvSpPr>
            <a:spLocks noGrp="1"/>
          </p:cNvSpPr>
          <p:nvPr>
            <p:ph type="body" idx="1"/>
          </p:nvPr>
        </p:nvSpPr>
        <p:spPr/>
        <p:txBody>
          <a:bodyPr/>
          <a:lstStyle/>
          <a:p>
            <a:r>
              <a:rPr lang="en-US" b="0" dirty="0" smtClean="0">
                <a:latin typeface="Garamond"/>
              </a:rPr>
              <a:t>Have hubs (high degree nodes), and many low-degree nodes</a:t>
            </a:r>
          </a:p>
          <a:p>
            <a:pPr lvl="1"/>
            <a:r>
              <a:rPr lang="en-US" b="0" dirty="0" smtClean="0">
                <a:latin typeface="Garamond"/>
              </a:rPr>
              <a:t>More robust against failure of an individual node?</a:t>
            </a:r>
            <a:endParaRPr lang="en-US" b="0" dirty="0">
              <a:latin typeface="Garamond"/>
            </a:endParaRPr>
          </a:p>
          <a:p>
            <a:r>
              <a:rPr lang="en-US" b="0" dirty="0" smtClean="0">
                <a:latin typeface="Garamond"/>
              </a:rPr>
              <a:t>Examples:</a:t>
            </a:r>
          </a:p>
          <a:p>
            <a:pPr lvl="1"/>
            <a:r>
              <a:rPr lang="en-US" b="0" dirty="0" smtClean="0">
                <a:latin typeface="Garamond"/>
              </a:rPr>
              <a:t>Website navigation menus</a:t>
            </a:r>
          </a:p>
          <a:p>
            <a:pPr lvl="1"/>
            <a:r>
              <a:rPr lang="en-US" b="0" dirty="0" smtClean="0">
                <a:latin typeface="Garamond"/>
              </a:rPr>
              <a:t>Power grids</a:t>
            </a:r>
          </a:p>
          <a:p>
            <a:pPr lvl="1"/>
            <a:r>
              <a:rPr lang="en-US" b="0" dirty="0" smtClean="0">
                <a:latin typeface="Garamond"/>
              </a:rPr>
              <a:t>Telephone call graphs</a:t>
            </a:r>
          </a:p>
          <a:p>
            <a:pPr lvl="1"/>
            <a:r>
              <a:rPr lang="en-US" b="0" dirty="0" smtClean="0">
                <a:latin typeface="Garamond"/>
              </a:rPr>
              <a:t>Social networks</a:t>
            </a:r>
          </a:p>
          <a:p>
            <a:pPr lvl="1"/>
            <a:r>
              <a:rPr lang="en-US" b="0" dirty="0" smtClean="0">
                <a:latin typeface="Garamond"/>
              </a:rPr>
              <a:t>Six degrees of separation (among living people)</a:t>
            </a:r>
          </a:p>
          <a:p>
            <a:pPr lvl="1"/>
            <a:endParaRPr lang="en-US" b="0" dirty="0">
              <a:latin typeface="Garamond"/>
            </a:endParaRPr>
          </a:p>
          <a:p>
            <a:r>
              <a:rPr lang="en-US" b="0" i="1" dirty="0" smtClean="0">
                <a:latin typeface="Garamond"/>
              </a:rPr>
              <a:t>There is an effect joining clusters which is not just spatial or temporal proximity</a:t>
            </a:r>
          </a:p>
        </p:txBody>
      </p:sp>
    </p:spTree>
    <p:extLst>
      <p:ext uri="{BB962C8B-B14F-4D97-AF65-F5344CB8AC3E}">
        <p14:creationId xmlns:p14="http://schemas.microsoft.com/office/powerpoint/2010/main" val="1298448162"/>
      </p:ext>
    </p:extLst>
  </p:cSld>
  <p:clrMapOvr>
    <a:masterClrMapping/>
  </p:clrMapOvr>
  <p:transition xmlns:p14="http://schemas.microsoft.com/office/powerpoint/2010/mai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153" y="505195"/>
            <a:ext cx="7874121" cy="478102"/>
          </a:xfrm>
        </p:spPr>
        <p:txBody>
          <a:bodyPr/>
          <a:lstStyle/>
          <a:p>
            <a:r>
              <a:rPr lang="en-US" dirty="0" smtClean="0"/>
              <a:t>Ultra small worlds are called “Scale Free”</a:t>
            </a:r>
            <a:endParaRPr lang="en-US" dirty="0"/>
          </a:p>
        </p:txBody>
      </p:sp>
      <p:sp>
        <p:nvSpPr>
          <p:cNvPr id="3" name="Text Placeholder 2"/>
          <p:cNvSpPr>
            <a:spLocks noGrp="1"/>
          </p:cNvSpPr>
          <p:nvPr>
            <p:ph type="body" idx="1"/>
          </p:nvPr>
        </p:nvSpPr>
        <p:spPr>
          <a:xfrm>
            <a:off x="468154" y="983297"/>
            <a:ext cx="2855868" cy="4030980"/>
          </a:xfrm>
        </p:spPr>
        <p:txBody>
          <a:bodyPr/>
          <a:lstStyle/>
          <a:p>
            <a:r>
              <a:rPr lang="en-US" b="0" dirty="0" smtClean="0">
                <a:latin typeface="Garamond"/>
              </a:rPr>
              <a:t>The distribution of the “degree” of a node follows a power law</a:t>
            </a:r>
          </a:p>
          <a:p>
            <a:r>
              <a:rPr lang="en-US" b="0" dirty="0" smtClean="0">
                <a:latin typeface="Garamond"/>
              </a:rPr>
              <a:t>E.g. double the number of connections = </a:t>
            </a:r>
            <a:r>
              <a:rPr lang="en-US" b="0" dirty="0">
                <a:latin typeface="Garamond"/>
              </a:rPr>
              <a:t>half as many nodes </a:t>
            </a:r>
            <a:r>
              <a:rPr lang="en-US" b="0" dirty="0" smtClean="0">
                <a:latin typeface="Garamond"/>
              </a:rPr>
              <a:t>have that number</a:t>
            </a:r>
          </a:p>
          <a:p>
            <a:r>
              <a:rPr lang="en-US" b="0" dirty="0" smtClean="0">
                <a:latin typeface="Garamond"/>
              </a:rPr>
              <a:t>Do a log-log plot and see if it looks straight</a:t>
            </a:r>
          </a:p>
          <a:p>
            <a:r>
              <a:rPr lang="en-US" b="0" dirty="0" smtClean="0">
                <a:latin typeface="Garamond"/>
              </a:rPr>
              <a:t>Formed by </a:t>
            </a:r>
            <a:r>
              <a:rPr lang="en-US" b="0" i="1" dirty="0" smtClean="0">
                <a:latin typeface="Garamond"/>
              </a:rPr>
              <a:t>preferential attachment</a:t>
            </a:r>
            <a:endParaRPr lang="en-US" b="0" dirty="0">
              <a:latin typeface="Garamond"/>
            </a:endParaRPr>
          </a:p>
          <a:p>
            <a:endParaRPr lang="en-US" b="0" dirty="0">
              <a:latin typeface="Garamond"/>
            </a:endParaRPr>
          </a:p>
        </p:txBody>
      </p:sp>
      <p:pic>
        <p:nvPicPr>
          <p:cNvPr id="4" name="Picture 3"/>
          <p:cNvPicPr>
            <a:picLocks noChangeAspect="1"/>
          </p:cNvPicPr>
          <p:nvPr/>
        </p:nvPicPr>
        <p:blipFill>
          <a:blip r:embed="rId2"/>
          <a:stretch>
            <a:fillRect/>
          </a:stretch>
        </p:blipFill>
        <p:spPr>
          <a:xfrm>
            <a:off x="3427327" y="785973"/>
            <a:ext cx="6096000" cy="4572000"/>
          </a:xfrm>
          <a:prstGeom prst="rect">
            <a:avLst/>
          </a:prstGeom>
        </p:spPr>
      </p:pic>
    </p:spTree>
    <p:extLst>
      <p:ext uri="{BB962C8B-B14F-4D97-AF65-F5344CB8AC3E}">
        <p14:creationId xmlns:p14="http://schemas.microsoft.com/office/powerpoint/2010/main" val="4273242283"/>
      </p:ext>
    </p:extLst>
  </p:cSld>
  <p:clrMapOvr>
    <a:masterClrMapping/>
  </p:clrMapOvr>
  <p:transition xmlns:p14="http://schemas.microsoft.com/office/powerpoint/2010/mai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496122" y="-211589"/>
            <a:ext cx="7874000" cy="1016000"/>
          </a:xfrm>
        </p:spPr>
        <p:txBody>
          <a:bodyPr/>
          <a:lstStyle/>
          <a:p>
            <a:r>
              <a:rPr lang="en-US" sz="4000" dirty="0" smtClean="0"/>
              <a:t>CHARACTERISING NODES</a:t>
            </a:r>
            <a:endParaRPr lang="en-US" sz="4000" dirty="0"/>
          </a:p>
        </p:txBody>
      </p:sp>
    </p:spTree>
    <p:extLst>
      <p:ext uri="{BB962C8B-B14F-4D97-AF65-F5344CB8AC3E}">
        <p14:creationId xmlns:p14="http://schemas.microsoft.com/office/powerpoint/2010/main" val="2327834925"/>
      </p:ext>
    </p:extLst>
  </p:cSld>
  <p:clrMapOvr>
    <a:masterClrMapping/>
  </p:clrMapOvr>
  <p:transition xmlns:p14="http://schemas.microsoft.com/office/powerpoint/2010/mai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 name="Shape 237"/>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238" name="Shape 238"/>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239" name="Shape 239"/>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240" name="Shape 240"/>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241" name="Shape 241"/>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18</a:t>
            </a:fld>
            <a:endParaRPr/>
          </a:p>
        </p:txBody>
      </p:sp>
      <p:sp>
        <p:nvSpPr>
          <p:cNvPr id="242" name="Shape 242"/>
          <p:cNvSpPr>
            <a:spLocks noGrp="1"/>
          </p:cNvSpPr>
          <p:nvPr>
            <p:ph type="title"/>
          </p:nvPr>
        </p:nvSpPr>
        <p:spPr>
          <a:prstGeom prst="rect">
            <a:avLst/>
          </a:prstGeom>
        </p:spPr>
        <p:txBody>
          <a:bodyPr/>
          <a:lstStyle/>
          <a:p>
            <a:r>
              <a:rPr dirty="0"/>
              <a:t>WHAT ARE THE </a:t>
            </a:r>
            <a:r>
              <a:rPr lang="en-AU" dirty="0" smtClean="0"/>
              <a:t>MOST IMPORTANT NODES</a:t>
            </a:r>
            <a:r>
              <a:rPr dirty="0" smtClean="0"/>
              <a:t>?</a:t>
            </a:r>
            <a:endParaRPr dirty="0"/>
          </a:p>
        </p:txBody>
      </p:sp>
      <p:sp>
        <p:nvSpPr>
          <p:cNvPr id="243" name="Shape 243"/>
          <p:cNvSpPr>
            <a:spLocks noGrp="1"/>
          </p:cNvSpPr>
          <p:nvPr>
            <p:ph type="body" idx="1"/>
          </p:nvPr>
        </p:nvSpPr>
        <p:spPr>
          <a:prstGeom prst="rect">
            <a:avLst/>
          </a:prstGeom>
        </p:spPr>
        <p:txBody>
          <a:bodyPr/>
          <a:lstStyle/>
          <a:p>
            <a:pPr marL="342900" indent="-342900">
              <a:lnSpc>
                <a:spcPct val="100000"/>
              </a:lnSpc>
              <a:spcBef>
                <a:spcPts val="1200"/>
              </a:spcBef>
              <a:buSzTx/>
            </a:pPr>
            <a:r>
              <a:rPr dirty="0" smtClean="0"/>
              <a:t>We </a:t>
            </a:r>
            <a:r>
              <a:rPr dirty="0"/>
              <a:t>need to calculate some measures of importance (or centrality)</a:t>
            </a:r>
            <a:r>
              <a:rPr dirty="0" smtClean="0"/>
              <a:t>.</a:t>
            </a:r>
            <a:endParaRPr lang="en-AU" dirty="0" smtClean="0"/>
          </a:p>
          <a:p>
            <a:pPr marL="342900" indent="-342900">
              <a:lnSpc>
                <a:spcPct val="100000"/>
              </a:lnSpc>
              <a:spcBef>
                <a:spcPts val="1200"/>
              </a:spcBef>
              <a:buSzTx/>
            </a:pPr>
            <a:r>
              <a:rPr lang="en-AU" dirty="0" smtClean="0"/>
              <a:t>There are many options</a:t>
            </a:r>
          </a:p>
          <a:p>
            <a:pPr marL="488951" lvl="1" indent="-342900">
              <a:lnSpc>
                <a:spcPct val="100000"/>
              </a:lnSpc>
              <a:spcBef>
                <a:spcPts val="1200"/>
              </a:spcBef>
              <a:buSzTx/>
            </a:pPr>
            <a:r>
              <a:rPr lang="en-AU" dirty="0" smtClean="0"/>
              <a:t>They don’t generally agree</a:t>
            </a:r>
          </a:p>
          <a:p>
            <a:pPr marL="342900" indent="-342900">
              <a:lnSpc>
                <a:spcPct val="100000"/>
              </a:lnSpc>
              <a:spcBef>
                <a:spcPts val="1200"/>
              </a:spcBef>
              <a:buSzTx/>
            </a:pPr>
            <a:r>
              <a:rPr lang="en-AU" dirty="0" smtClean="0"/>
              <a:t>Most only work for the identifying a few important nodes, and can’t distinguish lesser-importance nodes</a:t>
            </a:r>
            <a:endParaRPr dirty="0"/>
          </a:p>
        </p:txBody>
      </p:sp>
    </p:spTree>
    <p:extLst>
      <p:ext uri="{BB962C8B-B14F-4D97-AF65-F5344CB8AC3E}">
        <p14:creationId xmlns:p14="http://schemas.microsoft.com/office/powerpoint/2010/main" val="2173960511"/>
      </p:ext>
    </p:extLst>
  </p:cSld>
  <p:clrMapOvr>
    <a:masterClrMapping/>
  </p:clrMapOvr>
  <p:transition xmlns:p14="http://schemas.microsoft.com/office/powerpoint/2010/main" spd="slow"/>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 name="Shape 247"/>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248" name="Shape 248"/>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249" name="Shape 249"/>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250" name="Shape 250"/>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251" name="Shape 251"/>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19</a:t>
            </a:fld>
            <a:endParaRPr/>
          </a:p>
        </p:txBody>
      </p:sp>
      <p:sp>
        <p:nvSpPr>
          <p:cNvPr id="252" name="Shape 252"/>
          <p:cNvSpPr>
            <a:spLocks noGrp="1"/>
          </p:cNvSpPr>
          <p:nvPr>
            <p:ph type="title"/>
          </p:nvPr>
        </p:nvSpPr>
        <p:spPr>
          <a:prstGeom prst="rect">
            <a:avLst/>
          </a:prstGeom>
        </p:spPr>
        <p:txBody>
          <a:bodyPr/>
          <a:lstStyle/>
          <a:p>
            <a:r>
              <a:t>WHAT ARE THE METRICS OF A GRAPH?</a:t>
            </a:r>
          </a:p>
        </p:txBody>
      </p:sp>
      <p:sp>
        <p:nvSpPr>
          <p:cNvPr id="253" name="Shape 253"/>
          <p:cNvSpPr>
            <a:spLocks noGrp="1"/>
          </p:cNvSpPr>
          <p:nvPr>
            <p:ph type="body" idx="1"/>
          </p:nvPr>
        </p:nvSpPr>
        <p:spPr>
          <a:prstGeom prst="rect">
            <a:avLst/>
          </a:prstGeom>
        </p:spPr>
        <p:txBody>
          <a:bodyPr/>
          <a:lstStyle/>
          <a:p>
            <a:pPr>
              <a:lnSpc>
                <a:spcPct val="100000"/>
              </a:lnSpc>
              <a:spcBef>
                <a:spcPts val="1200"/>
              </a:spcBef>
            </a:pPr>
            <a:r>
              <a:rPr sz="1800" dirty="0" smtClean="0">
                <a:latin typeface="Garamond"/>
              </a:rPr>
              <a:t>Degree </a:t>
            </a:r>
            <a:r>
              <a:rPr sz="1800" dirty="0">
                <a:latin typeface="Garamond"/>
              </a:rPr>
              <a:t>Centrality </a:t>
            </a:r>
            <a:r>
              <a:rPr sz="1800" b="0" dirty="0">
                <a:latin typeface="Garamond"/>
              </a:rPr>
              <a:t>- number of edges a node </a:t>
            </a:r>
            <a:r>
              <a:rPr sz="1800" b="0" dirty="0" smtClean="0">
                <a:latin typeface="Garamond"/>
              </a:rPr>
              <a:t>has</a:t>
            </a:r>
            <a:r>
              <a:rPr lang="en-AU" sz="1800" b="0" dirty="0" smtClean="0">
                <a:latin typeface="Garamond"/>
              </a:rPr>
              <a:t> (divided by the number of other nodes)</a:t>
            </a:r>
            <a:endParaRPr sz="1800" b="0" dirty="0">
              <a:latin typeface="Garamond"/>
            </a:endParaRPr>
          </a:p>
          <a:p>
            <a:pPr>
              <a:lnSpc>
                <a:spcPct val="100000"/>
              </a:lnSpc>
              <a:spcBef>
                <a:spcPts val="1200"/>
              </a:spcBef>
            </a:pPr>
            <a:r>
              <a:rPr sz="1800" dirty="0">
                <a:latin typeface="Garamond"/>
              </a:rPr>
              <a:t>Closeness Centrality </a:t>
            </a:r>
            <a:r>
              <a:rPr sz="1800" b="0" dirty="0">
                <a:latin typeface="Garamond"/>
              </a:rPr>
              <a:t>- the reciprocal of the sum of the shortest path distances from one node to all n-1 other nodes. Since the sum of distances depends on the number of nodes in the graph, closeness is normalized by the sum of minimum possible distances n-1. Higher values of closeness indicate higher centrality</a:t>
            </a:r>
          </a:p>
          <a:p>
            <a:pPr>
              <a:lnSpc>
                <a:spcPct val="100000"/>
              </a:lnSpc>
              <a:spcBef>
                <a:spcPts val="1200"/>
              </a:spcBef>
            </a:pPr>
            <a:r>
              <a:rPr sz="1800" dirty="0">
                <a:latin typeface="Garamond"/>
              </a:rPr>
              <a:t>Betweenness Centrality </a:t>
            </a:r>
            <a:r>
              <a:rPr sz="1800" b="0" dirty="0">
                <a:latin typeface="Garamond"/>
              </a:rPr>
              <a:t>- the sum of the fraction of all-pairs shortest paths that pass through the node v</a:t>
            </a:r>
          </a:p>
          <a:p>
            <a:pPr>
              <a:lnSpc>
                <a:spcPct val="100000"/>
              </a:lnSpc>
              <a:spcBef>
                <a:spcPts val="1200"/>
              </a:spcBef>
            </a:pPr>
            <a:r>
              <a:rPr sz="1800" dirty="0">
                <a:latin typeface="Garamond"/>
              </a:rPr>
              <a:t>Eigenvector centrality </a:t>
            </a:r>
            <a:r>
              <a:rPr sz="1800" b="0" dirty="0">
                <a:latin typeface="Garamond"/>
              </a:rPr>
              <a:t>- computes the centrality for a node based on the centrality of its neighbours</a:t>
            </a:r>
          </a:p>
          <a:p>
            <a:pPr>
              <a:lnSpc>
                <a:spcPct val="100000"/>
              </a:lnSpc>
              <a:spcBef>
                <a:spcPts val="1200"/>
              </a:spcBef>
            </a:pPr>
            <a:r>
              <a:rPr sz="1800" dirty="0">
                <a:latin typeface="Garamond"/>
              </a:rPr>
              <a:t>Page Rank </a:t>
            </a:r>
            <a:r>
              <a:rPr sz="1800" b="0" dirty="0">
                <a:latin typeface="Garamond"/>
              </a:rPr>
              <a:t>- count the number and quality of links to a page to determine a rough estimate of how important the website is. The underlying assumption is that more important websites are likely to receive more links from other websites</a:t>
            </a:r>
          </a:p>
        </p:txBody>
      </p:sp>
    </p:spTree>
  </p:cSld>
  <p:clrMapOvr>
    <a:masterClrMapping/>
  </p:clrMapOvr>
  <p:transition xmlns:p14="http://schemas.microsoft.com/office/powerpoint/2010/main" spd="slow"/>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Shape 183"/>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184" name="Shape 184"/>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185" name="Shape 185"/>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186" name="Shape 186"/>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187" name="Shape 187"/>
          <p:cNvSpPr>
            <a:spLocks noGrp="1"/>
          </p:cNvSpPr>
          <p:nvPr>
            <p:ph type="sldNum" sz="quarter" idx="2"/>
          </p:nvPr>
        </p:nvSpPr>
        <p:spPr>
          <a:xfrm>
            <a:off x="8685361" y="514350"/>
            <a:ext cx="183853" cy="342900"/>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2</a:t>
            </a:fld>
            <a:endParaRPr/>
          </a:p>
        </p:txBody>
      </p:sp>
      <p:sp>
        <p:nvSpPr>
          <p:cNvPr id="188" name="Shape 188"/>
          <p:cNvSpPr>
            <a:spLocks noGrp="1"/>
          </p:cNvSpPr>
          <p:nvPr>
            <p:ph type="title"/>
          </p:nvPr>
        </p:nvSpPr>
        <p:spPr>
          <a:prstGeom prst="rect">
            <a:avLst/>
          </a:prstGeom>
        </p:spPr>
        <p:txBody>
          <a:bodyPr/>
          <a:lstStyle/>
          <a:p>
            <a:r>
              <a:t>AGENDA</a:t>
            </a:r>
          </a:p>
        </p:txBody>
      </p:sp>
      <p:sp>
        <p:nvSpPr>
          <p:cNvPr id="189" name="Shape 189"/>
          <p:cNvSpPr>
            <a:spLocks noGrp="1"/>
          </p:cNvSpPr>
          <p:nvPr>
            <p:ph type="body" idx="1"/>
          </p:nvPr>
        </p:nvSpPr>
        <p:spPr>
          <a:prstGeom prst="rect">
            <a:avLst/>
          </a:prstGeom>
        </p:spPr>
        <p:txBody>
          <a:bodyPr/>
          <a:lstStyle/>
          <a:p>
            <a:pPr marL="352777" indent="-352777">
              <a:buSzPct val="100000"/>
              <a:buFontTx/>
              <a:buAutoNum type="arabicPeriod"/>
            </a:pPr>
            <a:r>
              <a:rPr dirty="0" smtClean="0"/>
              <a:t>Network Analysis</a:t>
            </a:r>
            <a:r>
              <a:rPr lang="en-AU" dirty="0" smtClean="0"/>
              <a:t> Intro</a:t>
            </a:r>
          </a:p>
          <a:p>
            <a:pPr marL="352777" indent="-352777">
              <a:buSzPct val="100000"/>
              <a:buFontTx/>
              <a:buAutoNum type="arabicPeriod"/>
            </a:pPr>
            <a:r>
              <a:rPr lang="en-AU" dirty="0" smtClean="0"/>
              <a:t>Characterising Graphs</a:t>
            </a:r>
          </a:p>
          <a:p>
            <a:pPr marL="352777" indent="-352777">
              <a:buSzPct val="100000"/>
              <a:buFontTx/>
              <a:buAutoNum type="arabicPeriod"/>
            </a:pPr>
            <a:r>
              <a:rPr lang="en-AU" dirty="0" smtClean="0"/>
              <a:t>Important Nodes</a:t>
            </a:r>
          </a:p>
          <a:p>
            <a:pPr marL="352777" indent="-352777">
              <a:buSzPct val="100000"/>
              <a:buFontTx/>
              <a:buAutoNum type="arabicPeriod"/>
            </a:pPr>
            <a:r>
              <a:rPr lang="en-AU" dirty="0" smtClean="0"/>
              <a:t>Visualising graphs</a:t>
            </a:r>
          </a:p>
          <a:p>
            <a:pPr marL="352777" indent="-352777">
              <a:buSzPct val="100000"/>
              <a:buFontTx/>
              <a:buAutoNum type="arabicPeriod"/>
            </a:pPr>
            <a:r>
              <a:rPr lang="en-AU" dirty="0" smtClean="0"/>
              <a:t>Finding communities</a:t>
            </a:r>
          </a:p>
          <a:p>
            <a:pPr marL="352777" indent="-352777">
              <a:buSzPct val="100000"/>
              <a:buFontTx/>
              <a:buAutoNum type="arabicPeriod"/>
            </a:pPr>
            <a:r>
              <a:rPr lang="en-AU" dirty="0" smtClean="0"/>
              <a:t>Everything else</a:t>
            </a:r>
            <a:endParaRPr dirty="0"/>
          </a:p>
          <a:p>
            <a:pPr marL="352777" indent="-352777">
              <a:buSzPct val="100000"/>
              <a:buFontTx/>
              <a:buAutoNum type="arabicPeriod"/>
            </a:pPr>
            <a:r>
              <a:rPr dirty="0" smtClean="0"/>
              <a:t>Lab</a:t>
            </a:r>
            <a:endParaRPr dirty="0"/>
          </a:p>
        </p:txBody>
      </p:sp>
    </p:spTree>
  </p:cSld>
  <p:clrMapOvr>
    <a:masterClrMapping/>
  </p:clrMapOvr>
  <p:transition xmlns:p14="http://schemas.microsoft.com/office/powerpoint/2010/main" spd="slow"/>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 name="pasted-image.png"/>
          <p:cNvPicPr>
            <a:picLocks noChangeAspect="1"/>
          </p:cNvPicPr>
          <p:nvPr/>
        </p:nvPicPr>
        <p:blipFill>
          <a:blip r:embed="rId2">
            <a:extLst/>
          </a:blip>
          <a:stretch>
            <a:fillRect/>
          </a:stretch>
        </p:blipFill>
        <p:spPr>
          <a:xfrm>
            <a:off x="6110780" y="1576026"/>
            <a:ext cx="3173943" cy="3681774"/>
          </a:xfrm>
          <a:prstGeom prst="rect">
            <a:avLst/>
          </a:prstGeom>
          <a:ln w="25400"/>
        </p:spPr>
      </p:pic>
      <p:sp>
        <p:nvSpPr>
          <p:cNvPr id="2" name="Title 1"/>
          <p:cNvSpPr>
            <a:spLocks noGrp="1"/>
          </p:cNvSpPr>
          <p:nvPr>
            <p:ph type="title"/>
          </p:nvPr>
        </p:nvSpPr>
        <p:spPr/>
        <p:txBody>
          <a:bodyPr/>
          <a:lstStyle/>
          <a:p>
            <a:r>
              <a:rPr lang="en-US" dirty="0" smtClean="0"/>
              <a:t>In code…</a:t>
            </a:r>
            <a:endParaRPr lang="en-US" dirty="0"/>
          </a:p>
        </p:txBody>
      </p:sp>
      <p:sp>
        <p:nvSpPr>
          <p:cNvPr id="3" name="Text Placeholder 2"/>
          <p:cNvSpPr>
            <a:spLocks noGrp="1"/>
          </p:cNvSpPr>
          <p:nvPr>
            <p:ph type="body" idx="1"/>
          </p:nvPr>
        </p:nvSpPr>
        <p:spPr/>
        <p:txBody>
          <a:bodyPr/>
          <a:lstStyle/>
          <a:p>
            <a:pPr marL="40639" indent="0">
              <a:buNone/>
            </a:pPr>
            <a:r>
              <a:rPr lang="en-US" b="0" dirty="0" err="1" smtClean="0">
                <a:latin typeface="Courier New"/>
                <a:cs typeface="Courier New"/>
              </a:rPr>
              <a:t>networkx.degree_centrality</a:t>
            </a:r>
            <a:r>
              <a:rPr lang="en-US" b="0" dirty="0" smtClean="0">
                <a:latin typeface="Courier New"/>
                <a:cs typeface="Courier New"/>
              </a:rPr>
              <a:t>(graph)</a:t>
            </a:r>
          </a:p>
          <a:p>
            <a:pPr marL="40639" indent="0">
              <a:buNone/>
            </a:pPr>
            <a:endParaRPr lang="en-US" b="0" dirty="0" smtClean="0">
              <a:latin typeface="Courier New"/>
              <a:cs typeface="Courier New"/>
            </a:endParaRPr>
          </a:p>
          <a:p>
            <a:pPr marL="40639" indent="0">
              <a:buNone/>
            </a:pPr>
            <a:r>
              <a:rPr lang="en-US" b="0" dirty="0" err="1" smtClean="0">
                <a:latin typeface="Courier New"/>
                <a:cs typeface="Courier New"/>
              </a:rPr>
              <a:t>networkx.closeness_centrality</a:t>
            </a:r>
            <a:r>
              <a:rPr lang="en-US" b="0" dirty="0">
                <a:latin typeface="Courier New"/>
                <a:cs typeface="Courier New"/>
              </a:rPr>
              <a:t>(graph</a:t>
            </a:r>
            <a:r>
              <a:rPr lang="en-US" b="0" dirty="0" smtClean="0">
                <a:latin typeface="Courier New"/>
                <a:cs typeface="Courier New"/>
              </a:rPr>
              <a:t>)</a:t>
            </a:r>
          </a:p>
          <a:p>
            <a:pPr marL="40639" indent="0">
              <a:buNone/>
            </a:pPr>
            <a:endParaRPr lang="en-US" b="0" dirty="0">
              <a:latin typeface="Courier New"/>
              <a:cs typeface="Courier New"/>
            </a:endParaRPr>
          </a:p>
          <a:p>
            <a:pPr marL="40639" indent="0">
              <a:buNone/>
            </a:pPr>
            <a:r>
              <a:rPr lang="en-US" b="0" dirty="0" err="1" smtClean="0">
                <a:latin typeface="Courier New"/>
                <a:cs typeface="Courier New"/>
              </a:rPr>
              <a:t>networkx.betweenness_centrality</a:t>
            </a:r>
            <a:r>
              <a:rPr lang="en-US" b="0" dirty="0">
                <a:latin typeface="Courier New"/>
                <a:cs typeface="Courier New"/>
              </a:rPr>
              <a:t>(graph)</a:t>
            </a:r>
          </a:p>
          <a:p>
            <a:pPr marL="40639" indent="0">
              <a:buNone/>
            </a:pPr>
            <a:endParaRPr lang="en-US" b="0" dirty="0">
              <a:latin typeface="Courier New"/>
              <a:cs typeface="Courier New"/>
            </a:endParaRPr>
          </a:p>
          <a:p>
            <a:pPr marL="40639" indent="0">
              <a:buNone/>
            </a:pPr>
            <a:r>
              <a:rPr lang="en-US" b="0" dirty="0" err="1" smtClean="0">
                <a:latin typeface="Courier New"/>
                <a:cs typeface="Courier New"/>
              </a:rPr>
              <a:t>networkx.eigenvector_centrality</a:t>
            </a:r>
            <a:r>
              <a:rPr lang="en-US" b="0" dirty="0">
                <a:latin typeface="Courier New"/>
                <a:cs typeface="Courier New"/>
              </a:rPr>
              <a:t>(graph</a:t>
            </a:r>
            <a:r>
              <a:rPr lang="en-US" b="0" dirty="0" smtClean="0">
                <a:latin typeface="Courier New"/>
                <a:cs typeface="Courier New"/>
              </a:rPr>
              <a:t>)</a:t>
            </a:r>
          </a:p>
          <a:p>
            <a:pPr marL="40639" indent="0">
              <a:buNone/>
            </a:pPr>
            <a:endParaRPr lang="en-US" b="0" dirty="0">
              <a:latin typeface="Courier New"/>
              <a:cs typeface="Courier New"/>
            </a:endParaRPr>
          </a:p>
          <a:p>
            <a:pPr marL="40639" indent="0">
              <a:buNone/>
            </a:pPr>
            <a:r>
              <a:rPr lang="en-US" b="0" dirty="0" err="1" smtClean="0">
                <a:latin typeface="Courier New"/>
                <a:cs typeface="Courier New"/>
              </a:rPr>
              <a:t>networkx.pagerank</a:t>
            </a:r>
            <a:r>
              <a:rPr lang="en-US" b="0" dirty="0" smtClean="0">
                <a:latin typeface="Courier New"/>
                <a:cs typeface="Courier New"/>
              </a:rPr>
              <a:t>(</a:t>
            </a:r>
            <a:r>
              <a:rPr lang="en-US" b="0" dirty="0">
                <a:latin typeface="Courier New"/>
                <a:cs typeface="Courier New"/>
              </a:rPr>
              <a:t>graph</a:t>
            </a:r>
            <a:r>
              <a:rPr lang="en-US" b="0" dirty="0" smtClean="0">
                <a:latin typeface="Courier New"/>
                <a:cs typeface="Courier New"/>
              </a:rPr>
              <a:t>)</a:t>
            </a:r>
          </a:p>
          <a:p>
            <a:pPr marL="40639" indent="0">
              <a:buNone/>
            </a:pPr>
            <a:endParaRPr lang="en-US" b="0" dirty="0">
              <a:latin typeface="Courier New"/>
              <a:cs typeface="Courier New"/>
            </a:endParaRPr>
          </a:p>
          <a:p>
            <a:pPr marL="40639" indent="0">
              <a:buNone/>
            </a:pPr>
            <a:r>
              <a:rPr lang="en-US" b="0" dirty="0">
                <a:latin typeface="Courier New"/>
                <a:cs typeface="Courier New"/>
              </a:rPr>
              <a:t>sorted(</a:t>
            </a:r>
            <a:r>
              <a:rPr lang="en-US" b="0" dirty="0" err="1" smtClean="0">
                <a:latin typeface="Courier New"/>
                <a:cs typeface="Courier New"/>
              </a:rPr>
              <a:t>networkx.pagerank</a:t>
            </a:r>
            <a:r>
              <a:rPr lang="en-US" b="0" dirty="0" smtClean="0">
                <a:latin typeface="Courier New"/>
                <a:cs typeface="Courier New"/>
              </a:rPr>
              <a:t>(graph)</a:t>
            </a:r>
            <a:r>
              <a:rPr lang="en-US" b="0" dirty="0">
                <a:latin typeface="Courier New"/>
                <a:cs typeface="Courier New"/>
              </a:rPr>
              <a:t>.items()</a:t>
            </a:r>
            <a:r>
              <a:rPr lang="en-US" b="0" dirty="0" smtClean="0">
                <a:latin typeface="Courier New"/>
                <a:cs typeface="Courier New"/>
              </a:rPr>
              <a:t>,</a:t>
            </a:r>
          </a:p>
          <a:p>
            <a:pPr marL="40639" indent="0">
              <a:buNone/>
            </a:pPr>
            <a:r>
              <a:rPr lang="en-US" b="0" dirty="0">
                <a:latin typeface="Courier New"/>
                <a:cs typeface="Courier New"/>
              </a:rPr>
              <a:t> </a:t>
            </a:r>
            <a:r>
              <a:rPr lang="en-US" b="0" dirty="0" smtClean="0">
                <a:latin typeface="Courier New"/>
                <a:cs typeface="Courier New"/>
              </a:rPr>
              <a:t>  </a:t>
            </a:r>
            <a:r>
              <a:rPr lang="en-US" b="0" dirty="0">
                <a:latin typeface="Courier New"/>
                <a:cs typeface="Courier New"/>
              </a:rPr>
              <a:t>key=(lambda x: x[1]), reverse=True)</a:t>
            </a:r>
          </a:p>
          <a:p>
            <a:pPr marL="40639" indent="0">
              <a:buNone/>
            </a:pPr>
            <a:endParaRPr lang="en-US" b="0" dirty="0">
              <a:latin typeface="Courier New"/>
              <a:cs typeface="Courier New"/>
            </a:endParaRPr>
          </a:p>
          <a:p>
            <a:pPr marL="40639" indent="0">
              <a:buNone/>
            </a:pPr>
            <a:endParaRPr lang="en-US" b="0" dirty="0">
              <a:latin typeface="Courier New"/>
              <a:cs typeface="Courier New"/>
            </a:endParaRPr>
          </a:p>
        </p:txBody>
      </p:sp>
    </p:spTree>
  </p:cSld>
  <p:clrMapOvr>
    <a:masterClrMapping/>
  </p:clrMapOvr>
  <p:transition xmlns:p14="http://schemas.microsoft.com/office/powerpoint/2010/main" spd="slow"/>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 name="Shape 263"/>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264" name="Shape 264"/>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265" name="Shape 265"/>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266" name="Shape 266"/>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267" name="Shape 267"/>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21</a:t>
            </a:fld>
            <a:endParaRPr/>
          </a:p>
        </p:txBody>
      </p:sp>
      <p:sp>
        <p:nvSpPr>
          <p:cNvPr id="268" name="Shape 268"/>
          <p:cNvSpPr>
            <a:spLocks noGrp="1"/>
          </p:cNvSpPr>
          <p:nvPr>
            <p:ph type="title" idx="4294967295"/>
          </p:nvPr>
        </p:nvSpPr>
        <p:spPr>
          <a:xfrm>
            <a:off x="69457" y="-310761"/>
            <a:ext cx="7874000" cy="1016000"/>
          </a:xfrm>
          <a:prstGeom prst="rect">
            <a:avLst/>
          </a:prstGeom>
        </p:spPr>
        <p:txBody>
          <a:bodyPr/>
          <a:lstStyle/>
          <a:p>
            <a:r>
              <a:rPr sz="2800" dirty="0"/>
              <a:t>HOW DO WE VISUALISE A GRAPH?</a:t>
            </a:r>
          </a:p>
        </p:txBody>
      </p:sp>
      <p:pic>
        <p:nvPicPr>
          <p:cNvPr id="269" name="pasted-image.png"/>
          <p:cNvPicPr>
            <a:picLocks noChangeAspect="1"/>
          </p:cNvPicPr>
          <p:nvPr/>
        </p:nvPicPr>
        <p:blipFill>
          <a:blip r:embed="rId2">
            <a:extLst/>
          </a:blip>
          <a:stretch>
            <a:fillRect/>
          </a:stretch>
        </p:blipFill>
        <p:spPr>
          <a:xfrm>
            <a:off x="744477" y="1130272"/>
            <a:ext cx="7874121" cy="3915446"/>
          </a:xfrm>
          <a:prstGeom prst="rect">
            <a:avLst/>
          </a:prstGeom>
          <a:ln w="25400"/>
        </p:spPr>
      </p:pic>
    </p:spTree>
  </p:cSld>
  <p:clrMapOvr>
    <a:masterClrMapping/>
  </p:clrMapOvr>
  <p:transition xmlns:p14="http://schemas.microsoft.com/office/powerpoint/2010/main" spd="slow"/>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Lots of tools, some of them work…</a:t>
            </a:r>
            <a:endParaRPr lang="en-US" dirty="0"/>
          </a:p>
        </p:txBody>
      </p:sp>
      <p:sp>
        <p:nvSpPr>
          <p:cNvPr id="3" name="Text Placeholder 2"/>
          <p:cNvSpPr>
            <a:spLocks noGrp="1"/>
          </p:cNvSpPr>
          <p:nvPr>
            <p:ph type="body" idx="1"/>
          </p:nvPr>
        </p:nvSpPr>
        <p:spPr/>
        <p:txBody>
          <a:bodyPr/>
          <a:lstStyle/>
          <a:p>
            <a:r>
              <a:rPr lang="en-US" b="0" dirty="0" err="1" smtClean="0">
                <a:latin typeface="Garamond"/>
              </a:rPr>
              <a:t>Graphviz</a:t>
            </a:r>
            <a:r>
              <a:rPr lang="en-US" b="0" dirty="0" smtClean="0">
                <a:latin typeface="Garamond"/>
              </a:rPr>
              <a:t> (except that there is a bug in NetworkX1.11)</a:t>
            </a:r>
          </a:p>
          <a:p>
            <a:r>
              <a:rPr lang="en-US" b="0" dirty="0" err="1" smtClean="0">
                <a:latin typeface="Garamond"/>
              </a:rPr>
              <a:t>Gephi</a:t>
            </a:r>
            <a:r>
              <a:rPr lang="en-US" b="0" dirty="0" smtClean="0">
                <a:latin typeface="Garamond"/>
              </a:rPr>
              <a:t> (except that there are Java conflicts on OSX)</a:t>
            </a:r>
          </a:p>
          <a:p>
            <a:r>
              <a:rPr lang="en-US" b="0" dirty="0" smtClean="0">
                <a:latin typeface="Garamond"/>
              </a:rPr>
              <a:t>D3 (as long as you’ve know </a:t>
            </a:r>
            <a:r>
              <a:rPr lang="en-US" b="0" dirty="0" err="1" smtClean="0">
                <a:latin typeface="Garamond"/>
              </a:rPr>
              <a:t>Javascript</a:t>
            </a:r>
            <a:r>
              <a:rPr lang="en-US" b="0" dirty="0" smtClean="0">
                <a:latin typeface="Garamond"/>
              </a:rPr>
              <a:t>)</a:t>
            </a:r>
          </a:p>
          <a:p>
            <a:r>
              <a:rPr lang="en-US" b="0" dirty="0" err="1" smtClean="0">
                <a:latin typeface="Garamond"/>
              </a:rPr>
              <a:t>Matplotlib</a:t>
            </a:r>
            <a:endParaRPr lang="en-US" b="0" dirty="0">
              <a:latin typeface="Garamond"/>
            </a:endParaRPr>
          </a:p>
        </p:txBody>
      </p:sp>
    </p:spTree>
    <p:extLst>
      <p:ext uri="{BB962C8B-B14F-4D97-AF65-F5344CB8AC3E}">
        <p14:creationId xmlns:p14="http://schemas.microsoft.com/office/powerpoint/2010/main" val="2621846944"/>
      </p:ext>
    </p:extLst>
  </p:cSld>
  <p:clrMapOvr>
    <a:masterClrMapping/>
  </p:clrMapOvr>
  <p:transition xmlns:p14="http://schemas.microsoft.com/office/powerpoint/2010/mai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153" y="505195"/>
            <a:ext cx="7874121" cy="478102"/>
          </a:xfrm>
        </p:spPr>
        <p:txBody>
          <a:bodyPr/>
          <a:lstStyle/>
          <a:p>
            <a:r>
              <a:rPr lang="en-US" dirty="0" smtClean="0"/>
              <a:t>In code…</a:t>
            </a:r>
            <a:endParaRPr lang="en-US" dirty="0"/>
          </a:p>
        </p:txBody>
      </p:sp>
      <p:sp>
        <p:nvSpPr>
          <p:cNvPr id="3" name="Text Placeholder 2"/>
          <p:cNvSpPr>
            <a:spLocks noGrp="1"/>
          </p:cNvSpPr>
          <p:nvPr>
            <p:ph type="body" idx="1"/>
          </p:nvPr>
        </p:nvSpPr>
        <p:spPr/>
        <p:txBody>
          <a:bodyPr/>
          <a:lstStyle/>
          <a:p>
            <a:pPr marL="40639" indent="0">
              <a:buNone/>
            </a:pPr>
            <a:r>
              <a:rPr lang="en-US" b="0" dirty="0" err="1" smtClean="0">
                <a:latin typeface="Courier New"/>
                <a:cs typeface="Courier New"/>
              </a:rPr>
              <a:t>networkx.draw</a:t>
            </a:r>
            <a:r>
              <a:rPr lang="en-US" b="0" dirty="0" smtClean="0">
                <a:latin typeface="Courier New"/>
                <a:cs typeface="Courier New"/>
              </a:rPr>
              <a:t>(graph)</a:t>
            </a:r>
          </a:p>
          <a:p>
            <a:pPr marL="40639" indent="0">
              <a:buNone/>
            </a:pPr>
            <a:endParaRPr lang="en-US" b="0" dirty="0">
              <a:latin typeface="Courier New"/>
              <a:cs typeface="Courier New"/>
            </a:endParaRPr>
          </a:p>
          <a:p>
            <a:pPr marL="40639" indent="0">
              <a:buNone/>
            </a:pPr>
            <a:r>
              <a:rPr lang="en-US" b="0" dirty="0" err="1" smtClean="0">
                <a:latin typeface="Courier New"/>
                <a:cs typeface="Courier New"/>
              </a:rPr>
              <a:t>networkx.draw_networkx</a:t>
            </a:r>
            <a:r>
              <a:rPr lang="en-US" b="0" dirty="0" smtClean="0">
                <a:latin typeface="Courier New"/>
                <a:cs typeface="Courier New"/>
              </a:rPr>
              <a:t>(graph,</a:t>
            </a:r>
          </a:p>
          <a:p>
            <a:pPr marL="40639" indent="0">
              <a:buNone/>
            </a:pPr>
            <a:r>
              <a:rPr lang="en-US" b="0" dirty="0" smtClean="0">
                <a:latin typeface="Courier New"/>
                <a:cs typeface="Courier New"/>
              </a:rPr>
              <a:t>                       </a:t>
            </a:r>
            <a:r>
              <a:rPr lang="en-US" b="0" dirty="0" err="1" smtClean="0">
                <a:latin typeface="Courier New"/>
                <a:cs typeface="Courier New"/>
              </a:rPr>
              <a:t>with_labels</a:t>
            </a:r>
            <a:r>
              <a:rPr lang="en-US" b="0" dirty="0" smtClean="0">
                <a:latin typeface="Courier New"/>
                <a:cs typeface="Courier New"/>
              </a:rPr>
              <a:t>=True,</a:t>
            </a:r>
          </a:p>
          <a:p>
            <a:pPr marL="40639" indent="0">
              <a:buNone/>
            </a:pPr>
            <a:r>
              <a:rPr lang="en-US" b="0" dirty="0">
                <a:latin typeface="Courier New"/>
                <a:cs typeface="Courier New"/>
              </a:rPr>
              <a:t> </a:t>
            </a:r>
            <a:r>
              <a:rPr lang="en-US" b="0" dirty="0" smtClean="0">
                <a:latin typeface="Courier New"/>
                <a:cs typeface="Courier New"/>
              </a:rPr>
              <a:t>                      </a:t>
            </a:r>
            <a:r>
              <a:rPr lang="en-US" b="0" dirty="0" err="1" smtClean="0">
                <a:latin typeface="Courier New"/>
                <a:cs typeface="Courier New"/>
              </a:rPr>
              <a:t>node_size</a:t>
            </a:r>
            <a:r>
              <a:rPr lang="en-US" b="0" dirty="0" smtClean="0">
                <a:latin typeface="Courier New"/>
                <a:cs typeface="Courier New"/>
              </a:rPr>
              <a:t>=[…],</a:t>
            </a:r>
          </a:p>
          <a:p>
            <a:pPr marL="40639" indent="0">
              <a:buNone/>
            </a:pPr>
            <a:r>
              <a:rPr lang="en-US" b="0" dirty="0" smtClean="0">
                <a:latin typeface="Courier New"/>
                <a:cs typeface="Courier New"/>
              </a:rPr>
              <a:t>                       </a:t>
            </a:r>
            <a:r>
              <a:rPr lang="en-US" b="0" dirty="0" err="1" smtClean="0">
                <a:latin typeface="Courier New"/>
                <a:cs typeface="Courier New"/>
              </a:rPr>
              <a:t>node_color</a:t>
            </a:r>
            <a:r>
              <a:rPr lang="en-US" b="0" dirty="0" smtClean="0">
                <a:latin typeface="Courier New"/>
                <a:cs typeface="Courier New"/>
              </a:rPr>
              <a:t>=[…],</a:t>
            </a:r>
          </a:p>
          <a:p>
            <a:pPr marL="40639" indent="0">
              <a:buNone/>
            </a:pPr>
            <a:r>
              <a:rPr lang="en-US" b="0" dirty="0">
                <a:latin typeface="Courier New"/>
                <a:cs typeface="Courier New"/>
              </a:rPr>
              <a:t> </a:t>
            </a:r>
            <a:r>
              <a:rPr lang="en-US" b="0" dirty="0" smtClean="0">
                <a:latin typeface="Courier New"/>
                <a:cs typeface="Courier New"/>
              </a:rPr>
              <a:t>                      </a:t>
            </a:r>
            <a:r>
              <a:rPr lang="en-US" b="0" dirty="0" err="1" smtClean="0">
                <a:latin typeface="Courier New"/>
                <a:cs typeface="Courier New"/>
              </a:rPr>
              <a:t>cmap</a:t>
            </a:r>
            <a:r>
              <a:rPr lang="en-US" b="0" dirty="0" smtClean="0">
                <a:latin typeface="Courier New"/>
                <a:cs typeface="Courier New"/>
              </a:rPr>
              <a:t>=</a:t>
            </a:r>
            <a:r>
              <a:rPr lang="en-US" b="0" dirty="0" err="1" smtClean="0">
                <a:latin typeface="Courier New"/>
                <a:cs typeface="Courier New"/>
              </a:rPr>
              <a:t>matplotlib.pyplot.cm</a:t>
            </a:r>
            <a:r>
              <a:rPr lang="en-US" b="0" dirty="0" smtClean="0">
                <a:latin typeface="Courier New"/>
                <a:cs typeface="Courier New"/>
              </a:rPr>
              <a:t>….</a:t>
            </a:r>
          </a:p>
          <a:p>
            <a:pPr marL="40639" indent="0">
              <a:buNone/>
            </a:pPr>
            <a:r>
              <a:rPr lang="en-US" b="0" dirty="0">
                <a:latin typeface="Courier New"/>
                <a:cs typeface="Courier New"/>
              </a:rPr>
              <a:t> </a:t>
            </a:r>
            <a:r>
              <a:rPr lang="en-US" b="0" dirty="0" smtClean="0">
                <a:latin typeface="Courier New"/>
                <a:cs typeface="Courier New"/>
              </a:rPr>
              <a:t>                     )</a:t>
            </a:r>
          </a:p>
          <a:p>
            <a:pPr marL="40639" indent="0">
              <a:buNone/>
            </a:pPr>
            <a:r>
              <a:rPr lang="en-US" b="0" dirty="0" smtClean="0">
                <a:latin typeface="Courier New"/>
                <a:cs typeface="Courier New"/>
              </a:rPr>
              <a:t>layout=</a:t>
            </a:r>
            <a:r>
              <a:rPr lang="en-US" b="0" dirty="0" err="1" smtClean="0">
                <a:latin typeface="Courier New"/>
                <a:cs typeface="Courier New"/>
              </a:rPr>
              <a:t>networkx.layout.spring_layout</a:t>
            </a:r>
            <a:r>
              <a:rPr lang="en-US" b="0" dirty="0" smtClean="0">
                <a:latin typeface="Courier New"/>
                <a:cs typeface="Courier New"/>
              </a:rPr>
              <a:t>(graph)</a:t>
            </a:r>
          </a:p>
          <a:p>
            <a:pPr marL="40639" indent="0">
              <a:buNone/>
            </a:pPr>
            <a:r>
              <a:rPr lang="en-US" b="0" dirty="0" err="1" smtClean="0">
                <a:latin typeface="Courier New"/>
                <a:cs typeface="Courier New"/>
              </a:rPr>
              <a:t>networkx.draw_networkx</a:t>
            </a:r>
            <a:r>
              <a:rPr lang="en-US" b="0" dirty="0" smtClean="0">
                <a:latin typeface="Courier New"/>
                <a:cs typeface="Courier New"/>
              </a:rPr>
              <a:t>(graph, </a:t>
            </a:r>
            <a:r>
              <a:rPr lang="en-US" b="0" dirty="0" err="1" smtClean="0">
                <a:latin typeface="Courier New"/>
                <a:cs typeface="Courier New"/>
              </a:rPr>
              <a:t>pos</a:t>
            </a:r>
            <a:r>
              <a:rPr lang="en-US" b="0" dirty="0" smtClean="0">
                <a:latin typeface="Courier New"/>
                <a:cs typeface="Courier New"/>
              </a:rPr>
              <a:t>=layout)</a:t>
            </a:r>
          </a:p>
          <a:p>
            <a:pPr marL="40639" indent="0">
              <a:buNone/>
            </a:pPr>
            <a:r>
              <a:rPr lang="en-US" b="0" dirty="0" smtClean="0">
                <a:latin typeface="Courier New"/>
                <a:cs typeface="Courier New"/>
              </a:rPr>
              <a:t># Other layouts include shell, spectral, circular</a:t>
            </a:r>
          </a:p>
        </p:txBody>
      </p:sp>
    </p:spTree>
    <p:extLst>
      <p:ext uri="{BB962C8B-B14F-4D97-AF65-F5344CB8AC3E}">
        <p14:creationId xmlns:p14="http://schemas.microsoft.com/office/powerpoint/2010/main" val="2734043129"/>
      </p:ext>
    </p:extLst>
  </p:cSld>
  <p:clrMapOvr>
    <a:masterClrMapping/>
  </p:clrMapOvr>
  <p:transition xmlns:p14="http://schemas.microsoft.com/office/powerpoint/2010/mai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 name="pasted-image.png"/>
          <p:cNvPicPr>
            <a:picLocks noChangeAspect="1"/>
          </p:cNvPicPr>
          <p:nvPr/>
        </p:nvPicPr>
        <p:blipFill>
          <a:blip r:embed="rId2">
            <a:extLst/>
          </a:blip>
          <a:stretch>
            <a:fillRect/>
          </a:stretch>
        </p:blipFill>
        <p:spPr>
          <a:xfrm>
            <a:off x="3135653" y="1657093"/>
            <a:ext cx="4632112" cy="3474084"/>
          </a:xfrm>
          <a:prstGeom prst="rect">
            <a:avLst/>
          </a:prstGeom>
          <a:ln w="25400"/>
        </p:spPr>
      </p:pic>
      <p:sp>
        <p:nvSpPr>
          <p:cNvPr id="328" name="Shape 328"/>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329" name="Shape 329"/>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330" name="Shape 330"/>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331" name="Shape 331"/>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332" name="Shape 332"/>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24</a:t>
            </a:fld>
            <a:endParaRPr/>
          </a:p>
        </p:txBody>
      </p:sp>
      <p:sp>
        <p:nvSpPr>
          <p:cNvPr id="333" name="Shape 333"/>
          <p:cNvSpPr>
            <a:spLocks noGrp="1"/>
          </p:cNvSpPr>
          <p:nvPr>
            <p:ph type="title" idx="4294967295"/>
          </p:nvPr>
        </p:nvSpPr>
        <p:spPr>
          <a:xfrm>
            <a:off x="208372" y="-297681"/>
            <a:ext cx="7874000" cy="1016000"/>
          </a:xfrm>
          <a:prstGeom prst="rect">
            <a:avLst/>
          </a:prstGeom>
        </p:spPr>
        <p:txBody>
          <a:bodyPr/>
          <a:lstStyle/>
          <a:p>
            <a:r>
              <a:rPr sz="2400" dirty="0"/>
              <a:t>HOW CAN WE FIND COMMUNITIES?</a:t>
            </a:r>
          </a:p>
        </p:txBody>
      </p:sp>
    </p:spTree>
  </p:cSld>
  <p:clrMapOvr>
    <a:masterClrMapping/>
  </p:clrMapOvr>
  <p:transition xmlns:p14="http://schemas.microsoft.com/office/powerpoint/2010/main" spd="slow"/>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5" name="Shape 335"/>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336" name="Shape 336"/>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337" name="Shape 337"/>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338" name="Shape 338"/>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339" name="Shape 339"/>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25</a:t>
            </a:fld>
            <a:endParaRPr/>
          </a:p>
        </p:txBody>
      </p:sp>
      <p:sp>
        <p:nvSpPr>
          <p:cNvPr id="340" name="Shape 340"/>
          <p:cNvSpPr>
            <a:spLocks noGrp="1"/>
          </p:cNvSpPr>
          <p:nvPr>
            <p:ph type="title"/>
          </p:nvPr>
        </p:nvSpPr>
        <p:spPr>
          <a:prstGeom prst="rect">
            <a:avLst/>
          </a:prstGeom>
        </p:spPr>
        <p:txBody>
          <a:bodyPr/>
          <a:lstStyle/>
          <a:p>
            <a:r>
              <a:t>HOW CAN WE FIND COMMUNITIES?</a:t>
            </a:r>
          </a:p>
        </p:txBody>
      </p:sp>
      <p:sp>
        <p:nvSpPr>
          <p:cNvPr id="341" name="Shape 341"/>
          <p:cNvSpPr>
            <a:spLocks noGrp="1"/>
          </p:cNvSpPr>
          <p:nvPr>
            <p:ph type="body" idx="1"/>
          </p:nvPr>
        </p:nvSpPr>
        <p:spPr>
          <a:prstGeom prst="rect">
            <a:avLst/>
          </a:prstGeom>
        </p:spPr>
        <p:txBody>
          <a:bodyPr/>
          <a:lstStyle/>
          <a:p>
            <a:pPr marL="0" indent="0">
              <a:lnSpc>
                <a:spcPct val="100000"/>
              </a:lnSpc>
              <a:spcBef>
                <a:spcPts val="1200"/>
              </a:spcBef>
              <a:buSzTx/>
              <a:buFontTx/>
              <a:buNone/>
            </a:pPr>
            <a:r>
              <a:t>We all know on our Facebook page we have friends we made at different places and stages in our lives. We might have some work friends, school friends, some friends we made travelling, etc…</a:t>
            </a:r>
          </a:p>
          <a:p>
            <a:pPr marL="0" indent="0">
              <a:lnSpc>
                <a:spcPct val="100000"/>
              </a:lnSpc>
              <a:spcBef>
                <a:spcPts val="1200"/>
              </a:spcBef>
              <a:buSzTx/>
              <a:buFontTx/>
              <a:buNone/>
            </a:pPr>
            <a:endParaRPr/>
          </a:p>
          <a:p>
            <a:pPr marL="0" indent="0">
              <a:lnSpc>
                <a:spcPct val="100000"/>
              </a:lnSpc>
              <a:spcBef>
                <a:spcPts val="1200"/>
              </a:spcBef>
              <a:buSzTx/>
              <a:buFontTx/>
              <a:buNone/>
            </a:pPr>
            <a:r>
              <a:t>How might we find good groupings of communities?</a:t>
            </a:r>
          </a:p>
        </p:txBody>
      </p:sp>
    </p:spTree>
  </p:cSld>
  <p:clrMapOvr>
    <a:masterClrMapping/>
  </p:clrMapOvr>
  <p:transition xmlns:p14="http://schemas.microsoft.com/office/powerpoint/2010/main" spd="slow"/>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3" name="Shape 343"/>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344" name="Shape 344"/>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345" name="Shape 345"/>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346" name="Shape 346"/>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347" name="Shape 347"/>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26</a:t>
            </a:fld>
            <a:endParaRPr/>
          </a:p>
        </p:txBody>
      </p:sp>
      <p:sp>
        <p:nvSpPr>
          <p:cNvPr id="348" name="Shape 348"/>
          <p:cNvSpPr>
            <a:spLocks noGrp="1"/>
          </p:cNvSpPr>
          <p:nvPr>
            <p:ph type="title"/>
          </p:nvPr>
        </p:nvSpPr>
        <p:spPr>
          <a:prstGeom prst="rect">
            <a:avLst/>
          </a:prstGeom>
        </p:spPr>
        <p:txBody>
          <a:bodyPr/>
          <a:lstStyle/>
          <a:p>
            <a:r>
              <a:t>HOW CAN WE FIND COMMUNITIES?</a:t>
            </a:r>
          </a:p>
        </p:txBody>
      </p:sp>
      <p:sp>
        <p:nvSpPr>
          <p:cNvPr id="349" name="Shape 349"/>
          <p:cNvSpPr>
            <a:spLocks noGrp="1"/>
          </p:cNvSpPr>
          <p:nvPr>
            <p:ph type="body" idx="1"/>
          </p:nvPr>
        </p:nvSpPr>
        <p:spPr>
          <a:prstGeom prst="rect">
            <a:avLst/>
          </a:prstGeom>
        </p:spPr>
        <p:txBody>
          <a:bodyPr/>
          <a:lstStyle/>
          <a:p>
            <a:pPr marL="0" indent="0">
              <a:lnSpc>
                <a:spcPct val="100000"/>
              </a:lnSpc>
              <a:spcBef>
                <a:spcPts val="1200"/>
              </a:spcBef>
              <a:buSzTx/>
              <a:buFontTx/>
              <a:buNone/>
            </a:pPr>
            <a:r>
              <a:t>The criteria for finding good communities is similar to that for finding good clusters. </a:t>
            </a:r>
          </a:p>
          <a:p>
            <a:pPr marL="0" indent="0">
              <a:lnSpc>
                <a:spcPct val="100000"/>
              </a:lnSpc>
              <a:spcBef>
                <a:spcPts val="1200"/>
              </a:spcBef>
              <a:buSzTx/>
              <a:buFontTx/>
              <a:buNone/>
            </a:pPr>
            <a:endParaRPr/>
          </a:p>
          <a:p>
            <a:pPr marL="0" indent="0">
              <a:lnSpc>
                <a:spcPct val="100000"/>
              </a:lnSpc>
              <a:spcBef>
                <a:spcPts val="1200"/>
              </a:spcBef>
              <a:buSzTx/>
              <a:buFontTx/>
              <a:buNone/>
            </a:pPr>
            <a:r>
              <a:t>We want to maximize intra-community edges while minimizing inter-community edges. </a:t>
            </a:r>
          </a:p>
          <a:p>
            <a:pPr marL="0" indent="0">
              <a:lnSpc>
                <a:spcPct val="100000"/>
              </a:lnSpc>
              <a:spcBef>
                <a:spcPts val="1200"/>
              </a:spcBef>
              <a:buSzTx/>
              <a:buFontTx/>
              <a:buNone/>
            </a:pPr>
            <a:endParaRPr/>
          </a:p>
          <a:p>
            <a:pPr marL="0" indent="0">
              <a:lnSpc>
                <a:spcPct val="100000"/>
              </a:lnSpc>
              <a:spcBef>
                <a:spcPts val="1200"/>
              </a:spcBef>
              <a:buSzTx/>
              <a:buFontTx/>
              <a:buNone/>
            </a:pPr>
            <a:r>
              <a:t>Formally, the algorithm tries to maximize the modularity of network, or the fraction of edges that fall within the community minus the expected fraction of edges if the edges were distributed by random. Good communities should have a high number of intra-community edges, so by maximizing the modularity, we detect dense communities that have a high fraction of intra-community edges.</a:t>
            </a:r>
          </a:p>
        </p:txBody>
      </p:sp>
    </p:spTree>
  </p:cSld>
  <p:clrMapOvr>
    <a:masterClrMapping/>
  </p:clrMapOvr>
  <p:transition xmlns:p14="http://schemas.microsoft.com/office/powerpoint/2010/main" spd="slow"/>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1" name="pasted-image.png"/>
          <p:cNvPicPr>
            <a:picLocks noChangeAspect="1"/>
          </p:cNvPicPr>
          <p:nvPr/>
        </p:nvPicPr>
        <p:blipFill>
          <a:blip r:embed="rId2">
            <a:extLst/>
          </a:blip>
          <a:stretch>
            <a:fillRect/>
          </a:stretch>
        </p:blipFill>
        <p:spPr>
          <a:xfrm>
            <a:off x="3814871" y="908050"/>
            <a:ext cx="5548204" cy="4161152"/>
          </a:xfrm>
          <a:prstGeom prst="rect">
            <a:avLst/>
          </a:prstGeom>
          <a:ln w="25400"/>
        </p:spPr>
      </p:pic>
      <p:sp>
        <p:nvSpPr>
          <p:cNvPr id="352" name="Shape 352"/>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353" name="Shape 353"/>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354" name="Shape 354"/>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355" name="Shape 355"/>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356" name="Shape 356"/>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27</a:t>
            </a:fld>
            <a:endParaRPr/>
          </a:p>
        </p:txBody>
      </p:sp>
      <p:sp>
        <p:nvSpPr>
          <p:cNvPr id="357" name="Shape 357"/>
          <p:cNvSpPr>
            <a:spLocks noGrp="1"/>
          </p:cNvSpPr>
          <p:nvPr>
            <p:ph type="title"/>
          </p:nvPr>
        </p:nvSpPr>
        <p:spPr>
          <a:prstGeom prst="rect">
            <a:avLst/>
          </a:prstGeom>
        </p:spPr>
        <p:txBody>
          <a:bodyPr/>
          <a:lstStyle/>
          <a:p>
            <a:r>
              <a:t>HOW CAN WE FIND COMMUNITIES?</a:t>
            </a:r>
          </a:p>
        </p:txBody>
      </p:sp>
      <p:sp>
        <p:nvSpPr>
          <p:cNvPr id="2" name="TextBox 1"/>
          <p:cNvSpPr txBox="1"/>
          <p:nvPr/>
        </p:nvSpPr>
        <p:spPr>
          <a:xfrm>
            <a:off x="468153" y="924663"/>
            <a:ext cx="8952608" cy="399596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t">
            <a:spAutoFit/>
          </a:bodyPr>
          <a:lstStyle/>
          <a:p>
            <a:pPr marL="0" marR="0" indent="0" algn="l" defTabSz="584200" rtl="0" fontAlgn="auto" latinLnBrk="0" hangingPunct="0">
              <a:lnSpc>
                <a:spcPct val="100000"/>
              </a:lnSpc>
              <a:spcBef>
                <a:spcPts val="0"/>
              </a:spcBef>
              <a:spcAft>
                <a:spcPts val="0"/>
              </a:spcAft>
              <a:buClrTx/>
              <a:buSzTx/>
              <a:buFontTx/>
              <a:buNone/>
              <a:tabLst/>
            </a:pPr>
            <a:r>
              <a:rPr kumimoji="0" lang="en-US" sz="2300" b="0" i="0" u="none" strike="noStrike" cap="none" spc="0" normalizeH="0" baseline="0" dirty="0" smtClean="0">
                <a:ln>
                  <a:noFill/>
                </a:ln>
                <a:solidFill>
                  <a:srgbClr val="000000"/>
                </a:solidFill>
                <a:effectLst/>
                <a:uFill>
                  <a:solidFill>
                    <a:srgbClr val="000000"/>
                  </a:solidFill>
                </a:uFill>
                <a:latin typeface="Courier New"/>
                <a:ea typeface="Garamond"/>
                <a:cs typeface="Courier New"/>
                <a:sym typeface="Helvetica"/>
              </a:rPr>
              <a:t>for c in </a:t>
            </a:r>
            <a:r>
              <a:rPr kumimoji="0" lang="en-US" sz="2300" b="0" i="0" u="none" strike="noStrike" cap="none" spc="0" normalizeH="0" baseline="0" dirty="0" err="1" smtClean="0">
                <a:ln>
                  <a:noFill/>
                </a:ln>
                <a:solidFill>
                  <a:srgbClr val="000000"/>
                </a:solidFill>
                <a:effectLst/>
                <a:uFill>
                  <a:solidFill>
                    <a:srgbClr val="000000"/>
                  </a:solidFill>
                </a:uFill>
                <a:latin typeface="Courier New"/>
                <a:ea typeface="Garamond"/>
                <a:cs typeface="Courier New"/>
                <a:sym typeface="Helvetica"/>
              </a:rPr>
              <a:t>networkx.clique.find_cliques</a:t>
            </a:r>
            <a:r>
              <a:rPr kumimoji="0" lang="en-US" sz="2300" b="0" i="0" u="none" strike="noStrike" cap="none" spc="0" normalizeH="0" baseline="0" dirty="0" smtClean="0">
                <a:ln>
                  <a:noFill/>
                </a:ln>
                <a:solidFill>
                  <a:srgbClr val="000000"/>
                </a:solidFill>
                <a:effectLst/>
                <a:uFill>
                  <a:solidFill>
                    <a:srgbClr val="000000"/>
                  </a:solidFill>
                </a:uFill>
                <a:latin typeface="Courier New"/>
                <a:ea typeface="Garamond"/>
                <a:cs typeface="Courier New"/>
                <a:sym typeface="Helvetica"/>
              </a:rPr>
              <a:t>(graph):</a:t>
            </a:r>
          </a:p>
          <a:p>
            <a:pPr marL="0" marR="0" indent="0" algn="l" defTabSz="584200" rtl="0" fontAlgn="auto" latinLnBrk="0" hangingPunct="0">
              <a:lnSpc>
                <a:spcPct val="100000"/>
              </a:lnSpc>
              <a:spcBef>
                <a:spcPts val="0"/>
              </a:spcBef>
              <a:spcAft>
                <a:spcPts val="0"/>
              </a:spcAft>
              <a:buClrTx/>
              <a:buSzTx/>
              <a:buFontTx/>
              <a:buNone/>
              <a:tabLst/>
            </a:pPr>
            <a:r>
              <a:rPr kumimoji="0" lang="en-US" sz="2300" b="0" i="0" u="none" strike="noStrike" cap="none" spc="0" normalizeH="0" baseline="0" dirty="0" smtClean="0">
                <a:ln>
                  <a:noFill/>
                </a:ln>
                <a:solidFill>
                  <a:srgbClr val="000000"/>
                </a:solidFill>
                <a:effectLst/>
                <a:uFill>
                  <a:solidFill>
                    <a:srgbClr val="000000"/>
                  </a:solidFill>
                </a:uFill>
                <a:latin typeface="Courier New"/>
                <a:ea typeface="Garamond"/>
                <a:cs typeface="Courier New"/>
                <a:sym typeface="Helvetica"/>
              </a:rPr>
              <a:t>   print c</a:t>
            </a:r>
          </a:p>
          <a:p>
            <a:pPr marL="0" marR="0" indent="0" algn="l" defTabSz="584200" rtl="0" fontAlgn="auto" latinLnBrk="0" hangingPunct="0">
              <a:lnSpc>
                <a:spcPct val="100000"/>
              </a:lnSpc>
              <a:spcBef>
                <a:spcPts val="0"/>
              </a:spcBef>
              <a:spcAft>
                <a:spcPts val="0"/>
              </a:spcAft>
              <a:buClrTx/>
              <a:buSzTx/>
              <a:buFontTx/>
              <a:buNone/>
              <a:tabLst/>
            </a:pPr>
            <a:endParaRPr lang="en-US" b="0" dirty="0">
              <a:latin typeface="Courier New"/>
              <a:ea typeface="Garamond"/>
              <a:cs typeface="Courier New"/>
            </a:endParaRPr>
          </a:p>
          <a:p>
            <a:pPr marL="0" marR="0" indent="0" algn="l" defTabSz="584200" rtl="0" fontAlgn="auto" latinLnBrk="0" hangingPunct="0">
              <a:lnSpc>
                <a:spcPct val="100000"/>
              </a:lnSpc>
              <a:spcBef>
                <a:spcPts val="0"/>
              </a:spcBef>
              <a:spcAft>
                <a:spcPts val="0"/>
              </a:spcAft>
              <a:buClrTx/>
              <a:buSzTx/>
              <a:buFontTx/>
              <a:buNone/>
              <a:tabLst/>
            </a:pPr>
            <a:endParaRPr kumimoji="0" lang="en-US" sz="2300" b="0" i="0" u="none" strike="noStrike" cap="none" spc="0" normalizeH="0" baseline="0" dirty="0" smtClean="0">
              <a:ln>
                <a:noFill/>
              </a:ln>
              <a:solidFill>
                <a:srgbClr val="000000"/>
              </a:solidFill>
              <a:effectLst/>
              <a:uFill>
                <a:solidFill>
                  <a:srgbClr val="000000"/>
                </a:solidFill>
              </a:uFill>
              <a:latin typeface="Courier New"/>
              <a:ea typeface="Garamond"/>
              <a:cs typeface="Courier New"/>
              <a:sym typeface="Helvetica"/>
            </a:endParaRPr>
          </a:p>
          <a:p>
            <a:pPr marL="0" marR="0" indent="0" algn="l" defTabSz="584200" rtl="0" fontAlgn="auto" latinLnBrk="0" hangingPunct="0">
              <a:lnSpc>
                <a:spcPct val="100000"/>
              </a:lnSpc>
              <a:spcBef>
                <a:spcPts val="0"/>
              </a:spcBef>
              <a:spcAft>
                <a:spcPts val="0"/>
              </a:spcAft>
              <a:buClrTx/>
              <a:buSzTx/>
              <a:buFontTx/>
              <a:buNone/>
              <a:tabLst/>
            </a:pPr>
            <a:endParaRPr lang="en-US" b="0" dirty="0">
              <a:latin typeface="Courier New"/>
              <a:ea typeface="Garamond"/>
              <a:cs typeface="Courier New"/>
            </a:endParaRPr>
          </a:p>
          <a:p>
            <a:pPr marL="0" marR="0" indent="0" algn="l" defTabSz="584200" rtl="0" fontAlgn="auto" latinLnBrk="0" hangingPunct="0">
              <a:lnSpc>
                <a:spcPct val="100000"/>
              </a:lnSpc>
              <a:spcBef>
                <a:spcPts val="0"/>
              </a:spcBef>
              <a:spcAft>
                <a:spcPts val="0"/>
              </a:spcAft>
              <a:buClrTx/>
              <a:buSzTx/>
              <a:buFontTx/>
              <a:buNone/>
              <a:tabLst/>
            </a:pPr>
            <a:endParaRPr kumimoji="0" lang="en-US" sz="2300" b="0" i="0" u="none" strike="noStrike" cap="none" spc="0" normalizeH="0" baseline="0" dirty="0" smtClean="0">
              <a:ln>
                <a:noFill/>
              </a:ln>
              <a:solidFill>
                <a:srgbClr val="000000"/>
              </a:solidFill>
              <a:effectLst/>
              <a:uFill>
                <a:solidFill>
                  <a:srgbClr val="000000"/>
                </a:solidFill>
              </a:uFill>
              <a:latin typeface="Courier New"/>
              <a:ea typeface="Garamond"/>
              <a:cs typeface="Courier New"/>
              <a:sym typeface="Helvetica"/>
            </a:endParaRPr>
          </a:p>
          <a:p>
            <a:pPr marL="0" marR="0" indent="0" algn="l" defTabSz="584200" rtl="0" fontAlgn="auto" latinLnBrk="0" hangingPunct="0">
              <a:lnSpc>
                <a:spcPct val="100000"/>
              </a:lnSpc>
              <a:spcBef>
                <a:spcPts val="0"/>
              </a:spcBef>
              <a:spcAft>
                <a:spcPts val="0"/>
              </a:spcAft>
              <a:buClrTx/>
              <a:buSzTx/>
              <a:buFontTx/>
              <a:buNone/>
              <a:tabLst/>
            </a:pPr>
            <a:endParaRPr lang="en-US" b="0" dirty="0">
              <a:latin typeface="Courier New"/>
              <a:ea typeface="Garamond"/>
              <a:cs typeface="Courier New"/>
            </a:endParaRPr>
          </a:p>
          <a:p>
            <a:pPr marL="0" marR="0" indent="0" algn="l" defTabSz="584200" rtl="0" fontAlgn="auto" latinLnBrk="0" hangingPunct="0">
              <a:lnSpc>
                <a:spcPct val="100000"/>
              </a:lnSpc>
              <a:spcBef>
                <a:spcPts val="0"/>
              </a:spcBef>
              <a:spcAft>
                <a:spcPts val="0"/>
              </a:spcAft>
              <a:buClrTx/>
              <a:buSzTx/>
              <a:buFontTx/>
              <a:buNone/>
              <a:tabLst/>
            </a:pPr>
            <a:endParaRPr kumimoji="0" lang="en-US" sz="2300" b="0" i="0" u="none" strike="noStrike" cap="none" spc="0" normalizeH="0" baseline="0" dirty="0" smtClean="0">
              <a:ln>
                <a:noFill/>
              </a:ln>
              <a:solidFill>
                <a:srgbClr val="000000"/>
              </a:solidFill>
              <a:effectLst/>
              <a:uFill>
                <a:solidFill>
                  <a:srgbClr val="000000"/>
                </a:solidFill>
              </a:uFill>
              <a:latin typeface="Courier New"/>
              <a:ea typeface="Garamond"/>
              <a:cs typeface="Courier New"/>
              <a:sym typeface="Helvetica"/>
            </a:endParaRPr>
          </a:p>
          <a:p>
            <a:pPr marL="0" marR="0" indent="0" algn="l" defTabSz="584200" rtl="0" fontAlgn="auto" latinLnBrk="0" hangingPunct="0">
              <a:lnSpc>
                <a:spcPct val="100000"/>
              </a:lnSpc>
              <a:spcBef>
                <a:spcPts val="0"/>
              </a:spcBef>
              <a:spcAft>
                <a:spcPts val="0"/>
              </a:spcAft>
              <a:buClrTx/>
              <a:buSzTx/>
              <a:buFontTx/>
              <a:buNone/>
              <a:tabLst/>
            </a:pPr>
            <a:endParaRPr lang="en-US" b="0" dirty="0">
              <a:latin typeface="Courier New"/>
              <a:ea typeface="Garamond"/>
              <a:cs typeface="Courier New"/>
            </a:endParaRPr>
          </a:p>
          <a:p>
            <a:pPr marL="0" marR="0" indent="0" algn="l" defTabSz="584200" rtl="0" fontAlgn="auto" latinLnBrk="0" hangingPunct="0">
              <a:lnSpc>
                <a:spcPct val="100000"/>
              </a:lnSpc>
              <a:spcBef>
                <a:spcPts val="0"/>
              </a:spcBef>
              <a:spcAft>
                <a:spcPts val="0"/>
              </a:spcAft>
              <a:buClrTx/>
              <a:buSzTx/>
              <a:buFontTx/>
              <a:buNone/>
              <a:tabLst/>
            </a:pPr>
            <a:endParaRPr kumimoji="0" lang="en-US" sz="2300" b="0" i="0" u="none" strike="noStrike" cap="none" spc="0" normalizeH="0" baseline="0" dirty="0" smtClean="0">
              <a:ln>
                <a:noFill/>
              </a:ln>
              <a:solidFill>
                <a:srgbClr val="000000"/>
              </a:solidFill>
              <a:effectLst/>
              <a:uFill>
                <a:solidFill>
                  <a:srgbClr val="000000"/>
                </a:solidFill>
              </a:uFill>
              <a:latin typeface="Courier New"/>
              <a:ea typeface="Garamond"/>
              <a:cs typeface="Courier New"/>
              <a:sym typeface="Helvetica"/>
            </a:endParaRPr>
          </a:p>
          <a:p>
            <a:pPr marL="0" marR="0" indent="0" algn="l" defTabSz="584200" rtl="0" fontAlgn="auto" latinLnBrk="0" hangingPunct="0">
              <a:lnSpc>
                <a:spcPct val="100000"/>
              </a:lnSpc>
              <a:spcBef>
                <a:spcPts val="0"/>
              </a:spcBef>
              <a:spcAft>
                <a:spcPts val="0"/>
              </a:spcAft>
              <a:buClrTx/>
              <a:buSzTx/>
              <a:buFontTx/>
              <a:buNone/>
              <a:tabLst/>
            </a:pPr>
            <a:r>
              <a:rPr kumimoji="0" lang="en-US" sz="2300" b="0" i="0" u="none" strike="noStrike" cap="none" spc="0" normalizeH="0" baseline="0" dirty="0" err="1" smtClean="0">
                <a:ln>
                  <a:noFill/>
                </a:ln>
                <a:solidFill>
                  <a:srgbClr val="000000"/>
                </a:solidFill>
                <a:effectLst/>
                <a:uFill>
                  <a:solidFill>
                    <a:srgbClr val="000000"/>
                  </a:solidFill>
                </a:uFill>
                <a:latin typeface="Courier New"/>
                <a:ea typeface="Garamond"/>
                <a:cs typeface="Courier New"/>
                <a:sym typeface="Helvetica"/>
              </a:rPr>
              <a:t>networkx.clique.cliques_containing_node</a:t>
            </a:r>
            <a:r>
              <a:rPr kumimoji="0" lang="en-US" sz="2300" b="0" i="0" u="none" strike="noStrike" cap="none" spc="0" normalizeH="0" baseline="0" dirty="0" smtClean="0">
                <a:ln>
                  <a:noFill/>
                </a:ln>
                <a:solidFill>
                  <a:srgbClr val="000000"/>
                </a:solidFill>
                <a:effectLst/>
                <a:uFill>
                  <a:solidFill>
                    <a:srgbClr val="000000"/>
                  </a:solidFill>
                </a:uFill>
                <a:latin typeface="Courier New"/>
                <a:ea typeface="Garamond"/>
                <a:cs typeface="Courier New"/>
                <a:sym typeface="Helvetica"/>
              </a:rPr>
              <a:t>(</a:t>
            </a:r>
            <a:r>
              <a:rPr kumimoji="0" lang="en-US" sz="2300" b="0" i="0" u="none" strike="noStrike" cap="none" spc="0" normalizeH="0" baseline="0" dirty="0" err="1" smtClean="0">
                <a:ln>
                  <a:noFill/>
                </a:ln>
                <a:solidFill>
                  <a:srgbClr val="000000"/>
                </a:solidFill>
                <a:effectLst/>
                <a:uFill>
                  <a:solidFill>
                    <a:srgbClr val="000000"/>
                  </a:solidFill>
                </a:uFill>
                <a:latin typeface="Courier New"/>
                <a:ea typeface="Garamond"/>
                <a:cs typeface="Courier New"/>
                <a:sym typeface="Helvetica"/>
              </a:rPr>
              <a:t>graph,’A</a:t>
            </a:r>
            <a:r>
              <a:rPr kumimoji="0" lang="en-US" sz="2300" b="0" i="0" u="none" strike="noStrike" cap="none" spc="0" normalizeH="0" baseline="0" dirty="0" smtClean="0">
                <a:ln>
                  <a:noFill/>
                </a:ln>
                <a:solidFill>
                  <a:srgbClr val="000000"/>
                </a:solidFill>
                <a:effectLst/>
                <a:uFill>
                  <a:solidFill>
                    <a:srgbClr val="000000"/>
                  </a:solidFill>
                </a:uFill>
                <a:latin typeface="Courier New"/>
                <a:ea typeface="Garamond"/>
                <a:cs typeface="Courier New"/>
                <a:sym typeface="Helvetica"/>
              </a:rPr>
              <a:t>’)</a:t>
            </a:r>
            <a:endParaRPr kumimoji="0" lang="en-US" sz="2300" b="0" i="0" u="none" strike="noStrike" cap="none" spc="0" normalizeH="0" baseline="0" dirty="0">
              <a:ln>
                <a:noFill/>
              </a:ln>
              <a:solidFill>
                <a:srgbClr val="000000"/>
              </a:solidFill>
              <a:effectLst/>
              <a:uFill>
                <a:solidFill>
                  <a:srgbClr val="000000"/>
                </a:solidFill>
              </a:uFill>
              <a:latin typeface="Courier New"/>
              <a:ea typeface="Garamond"/>
              <a:cs typeface="Courier New"/>
              <a:sym typeface="Helvetica"/>
            </a:endParaRPr>
          </a:p>
        </p:txBody>
      </p:sp>
    </p:spTree>
  </p:cSld>
  <p:clrMapOvr>
    <a:masterClrMapping/>
  </p:clrMapOvr>
  <p:transition xmlns:p14="http://schemas.microsoft.com/office/powerpoint/2010/main" spd="slow"/>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153" y="505195"/>
            <a:ext cx="7874121" cy="400643"/>
          </a:xfrm>
        </p:spPr>
        <p:txBody>
          <a:bodyPr/>
          <a:lstStyle/>
          <a:p>
            <a:r>
              <a:rPr lang="en-US" dirty="0" smtClean="0"/>
              <a:t>Similarity</a:t>
            </a:r>
            <a:endParaRPr lang="en-US" dirty="0"/>
          </a:p>
        </p:txBody>
      </p:sp>
      <p:sp>
        <p:nvSpPr>
          <p:cNvPr id="3" name="Text Placeholder 2"/>
          <p:cNvSpPr>
            <a:spLocks noGrp="1"/>
          </p:cNvSpPr>
          <p:nvPr>
            <p:ph type="body" idx="1"/>
          </p:nvPr>
        </p:nvSpPr>
        <p:spPr/>
        <p:txBody>
          <a:bodyPr/>
          <a:lstStyle/>
          <a:p>
            <a:r>
              <a:rPr lang="en-US" b="0" dirty="0" smtClean="0">
                <a:latin typeface="Garamond"/>
              </a:rPr>
              <a:t>Or, we could ask for groups of nodes with a </a:t>
            </a:r>
            <a:r>
              <a:rPr lang="en-US" b="0" i="1" dirty="0" smtClean="0">
                <a:latin typeface="Garamond"/>
              </a:rPr>
              <a:t>high </a:t>
            </a:r>
            <a:r>
              <a:rPr lang="en-US" b="0" i="1" dirty="0" err="1" smtClean="0">
                <a:latin typeface="Garamond"/>
              </a:rPr>
              <a:t>Jaccard</a:t>
            </a:r>
            <a:r>
              <a:rPr lang="en-US" b="0" i="1" dirty="0" smtClean="0">
                <a:latin typeface="Garamond"/>
              </a:rPr>
              <a:t> coefficient</a:t>
            </a:r>
          </a:p>
          <a:p>
            <a:endParaRPr lang="en-US" b="0" dirty="0">
              <a:latin typeface="Garamond"/>
            </a:endParaRPr>
          </a:p>
          <a:p>
            <a:r>
              <a:rPr lang="en-US" b="0" dirty="0" err="1" smtClean="0">
                <a:latin typeface="Garamond"/>
              </a:rPr>
              <a:t>Jaccard</a:t>
            </a:r>
            <a:r>
              <a:rPr lang="en-US" b="0" dirty="0" smtClean="0">
                <a:latin typeface="Garamond"/>
              </a:rPr>
              <a:t> coefficient for two nodes:</a:t>
            </a:r>
          </a:p>
          <a:p>
            <a:pPr lvl="1"/>
            <a:r>
              <a:rPr lang="en-US" b="0" dirty="0" smtClean="0">
                <a:latin typeface="Garamond"/>
              </a:rPr>
              <a:t>Ratio of (</a:t>
            </a:r>
            <a:r>
              <a:rPr lang="en-US" b="0" dirty="0" err="1" smtClean="0">
                <a:latin typeface="Garamond"/>
              </a:rPr>
              <a:t>neighbours</a:t>
            </a:r>
            <a:r>
              <a:rPr lang="en-US" b="0" dirty="0" smtClean="0">
                <a:latin typeface="Garamond"/>
              </a:rPr>
              <a:t> in common) to (</a:t>
            </a:r>
            <a:r>
              <a:rPr lang="en-US" b="0" dirty="0" err="1" smtClean="0">
                <a:latin typeface="Garamond"/>
              </a:rPr>
              <a:t>neighbours</a:t>
            </a:r>
            <a:r>
              <a:rPr lang="en-US" b="0" dirty="0" smtClean="0">
                <a:latin typeface="Garamond"/>
              </a:rPr>
              <a:t> of either)</a:t>
            </a:r>
          </a:p>
          <a:p>
            <a:pPr lvl="1"/>
            <a:endParaRPr lang="en-US" b="0" dirty="0">
              <a:latin typeface="Garamond"/>
            </a:endParaRPr>
          </a:p>
          <a:p>
            <a:pPr marL="186690" lvl="1" indent="0">
              <a:buNone/>
            </a:pPr>
            <a:endParaRPr lang="en-US" b="0" dirty="0" smtClean="0">
              <a:latin typeface="Garamond"/>
            </a:endParaRPr>
          </a:p>
          <a:p>
            <a:pPr marL="186690" lvl="1" indent="0">
              <a:buNone/>
            </a:pPr>
            <a:r>
              <a:rPr lang="en-US" b="0" dirty="0">
                <a:latin typeface="Courier New"/>
                <a:cs typeface="Courier New"/>
              </a:rPr>
              <a:t>list(</a:t>
            </a:r>
            <a:r>
              <a:rPr lang="en-US" b="0" dirty="0" err="1">
                <a:latin typeface="Courier New"/>
                <a:cs typeface="Courier New"/>
              </a:rPr>
              <a:t>networkx.jaccard_coefficient</a:t>
            </a:r>
            <a:r>
              <a:rPr lang="en-US" b="0" dirty="0" smtClean="0">
                <a:latin typeface="Courier New"/>
                <a:cs typeface="Courier New"/>
              </a:rPr>
              <a:t>(graph, </a:t>
            </a:r>
          </a:p>
          <a:p>
            <a:pPr marL="186690" lvl="1" indent="0">
              <a:buNone/>
            </a:pPr>
            <a:r>
              <a:rPr lang="en-US" b="0" dirty="0">
                <a:latin typeface="Courier New"/>
                <a:cs typeface="Courier New"/>
              </a:rPr>
              <a:t> </a:t>
            </a:r>
            <a:r>
              <a:rPr lang="en-US" b="0" dirty="0" smtClean="0">
                <a:latin typeface="Courier New"/>
                <a:cs typeface="Courier New"/>
              </a:rPr>
              <a:t>                              [(’Node1'</a:t>
            </a:r>
            <a:r>
              <a:rPr lang="en-US" b="0" dirty="0">
                <a:latin typeface="Courier New"/>
                <a:cs typeface="Courier New"/>
              </a:rPr>
              <a:t>, </a:t>
            </a:r>
            <a:r>
              <a:rPr lang="en-US" b="0" dirty="0" smtClean="0">
                <a:latin typeface="Courier New"/>
                <a:cs typeface="Courier New"/>
              </a:rPr>
              <a:t>’Node2'</a:t>
            </a:r>
            <a:r>
              <a:rPr lang="en-US" b="0" dirty="0">
                <a:latin typeface="Courier New"/>
                <a:cs typeface="Courier New"/>
              </a:rPr>
              <a:t>)]))</a:t>
            </a:r>
          </a:p>
          <a:p>
            <a:pPr marL="40639" indent="0">
              <a:buNone/>
            </a:pPr>
            <a:endParaRPr lang="en-US" b="0" dirty="0">
              <a:latin typeface="Garamond"/>
            </a:endParaRPr>
          </a:p>
        </p:txBody>
      </p:sp>
    </p:spTree>
    <p:extLst>
      <p:ext uri="{BB962C8B-B14F-4D97-AF65-F5344CB8AC3E}">
        <p14:creationId xmlns:p14="http://schemas.microsoft.com/office/powerpoint/2010/main" val="3335255416"/>
      </p:ext>
    </p:extLst>
  </p:cSld>
  <p:clrMapOvr>
    <a:masterClrMapping/>
  </p:clrMapOvr>
  <p:transition xmlns:p14="http://schemas.microsoft.com/office/powerpoint/2010/mai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19750" y="456445"/>
            <a:ext cx="2035194" cy="4565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2300" b="1" i="0" u="none" strike="noStrike" cap="none" spc="0" normalizeH="0" baseline="0" dirty="0" smtClean="0">
                <a:ln>
                  <a:noFill/>
                </a:ln>
                <a:solidFill>
                  <a:schemeClr val="bg2"/>
                </a:solidFill>
                <a:effectLst/>
                <a:uFill>
                  <a:solidFill>
                    <a:srgbClr val="000000"/>
                  </a:solidFill>
                </a:uFill>
                <a:latin typeface="Garamond"/>
                <a:ea typeface="Garamond"/>
                <a:cs typeface="Garamond"/>
                <a:sym typeface="Helvetica"/>
              </a:rPr>
              <a:t>Everything else</a:t>
            </a:r>
            <a:endParaRPr kumimoji="0" lang="en-US" sz="2300" b="1" i="0" u="none" strike="noStrike" cap="none" spc="0" normalizeH="0" baseline="0" dirty="0">
              <a:ln>
                <a:noFill/>
              </a:ln>
              <a:solidFill>
                <a:schemeClr val="bg2"/>
              </a:solidFill>
              <a:effectLst/>
              <a:uFill>
                <a:solidFill>
                  <a:srgbClr val="000000"/>
                </a:solidFill>
              </a:uFill>
              <a:latin typeface="Garamond"/>
              <a:ea typeface="Garamond"/>
              <a:cs typeface="Garamond"/>
              <a:sym typeface="Helvetica"/>
            </a:endParaRPr>
          </a:p>
        </p:txBody>
      </p:sp>
    </p:spTree>
    <p:extLst>
      <p:ext uri="{BB962C8B-B14F-4D97-AF65-F5344CB8AC3E}">
        <p14:creationId xmlns:p14="http://schemas.microsoft.com/office/powerpoint/2010/main" val="1592943067"/>
      </p:ext>
    </p:extLst>
  </p:cSld>
  <p:clrMapOvr>
    <a:masterClrMapping/>
  </p:clrMapOvr>
  <p:transition xmlns:p14="http://schemas.microsoft.com/office/powerpoint/2010/mai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 name="Shape 191"/>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192" name="Shape 192"/>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193" name="Shape 193"/>
          <p:cNvSpPr>
            <a:spLocks noGrp="1"/>
          </p:cNvSpPr>
          <p:nvPr>
            <p:ph type="title" idx="4294967295"/>
          </p:nvPr>
        </p:nvSpPr>
        <p:spPr>
          <a:xfrm>
            <a:off x="347662" y="1116012"/>
            <a:ext cx="8426451" cy="3894138"/>
          </a:xfrm>
          <a:prstGeom prst="rect">
            <a:avLst/>
          </a:prstGeom>
        </p:spPr>
        <p:txBody>
          <a:bodyPr lIns="38100" tIns="38100" rIns="38100" bIns="38100"/>
          <a:lstStyle>
            <a:lvl1pPr marL="27728" marR="27728" defTabSz="914400">
              <a:lnSpc>
                <a:spcPct val="70000"/>
              </a:lnSpc>
              <a:defRPr sz="8800"/>
            </a:lvl1pPr>
          </a:lstStyle>
          <a:p>
            <a:r>
              <a:t>WHAT IS NETWORK ANALYSIS?</a:t>
            </a:r>
          </a:p>
        </p:txBody>
      </p:sp>
      <p:sp>
        <p:nvSpPr>
          <p:cNvPr id="194" name="Shape 194"/>
          <p:cNvSpPr>
            <a:spLocks noGrp="1"/>
          </p:cNvSpPr>
          <p:nvPr>
            <p:ph type="body" sz="quarter" idx="4294967295"/>
          </p:nvPr>
        </p:nvSpPr>
        <p:spPr>
          <a:xfrm>
            <a:off x="371475" y="495300"/>
            <a:ext cx="6400800" cy="620713"/>
          </a:xfrm>
          <a:prstGeom prst="rect">
            <a:avLst/>
          </a:prstGeom>
        </p:spPr>
        <p:txBody>
          <a:bodyPr/>
          <a:lstStyle>
            <a:lvl1pPr marL="40639" marR="40639" indent="0" defTabSz="914400">
              <a:defRPr sz="2300"/>
            </a:lvl1pPr>
          </a:lstStyle>
          <a:p>
            <a:r>
              <a:t>DATA SCIENCE PART TIME COURSE</a:t>
            </a:r>
          </a:p>
        </p:txBody>
      </p:sp>
    </p:spTree>
  </p:cSld>
  <p:clrMapOvr>
    <a:masterClrMapping/>
  </p:clrMapOvr>
  <p:transition xmlns:p14="http://schemas.microsoft.com/office/powerpoint/2010/main" spd="slow"/>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153" y="505195"/>
            <a:ext cx="7874121" cy="478102"/>
          </a:xfrm>
        </p:spPr>
        <p:txBody>
          <a:bodyPr/>
          <a:lstStyle/>
          <a:p>
            <a:r>
              <a:rPr lang="en-US" dirty="0" smtClean="0"/>
              <a:t>Saving, loading, converting</a:t>
            </a:r>
            <a:endParaRPr lang="en-US" dirty="0"/>
          </a:p>
        </p:txBody>
      </p:sp>
      <p:sp>
        <p:nvSpPr>
          <p:cNvPr id="3" name="Text Placeholder 2"/>
          <p:cNvSpPr>
            <a:spLocks noGrp="1"/>
          </p:cNvSpPr>
          <p:nvPr>
            <p:ph type="body" idx="1"/>
          </p:nvPr>
        </p:nvSpPr>
        <p:spPr/>
        <p:txBody>
          <a:bodyPr/>
          <a:lstStyle/>
          <a:p>
            <a:pPr marL="40639" indent="0">
              <a:buNone/>
            </a:pPr>
            <a:r>
              <a:rPr lang="en-US" b="0" dirty="0" smtClean="0">
                <a:latin typeface="Courier New"/>
                <a:cs typeface="Courier New"/>
              </a:rPr>
              <a:t>graph = </a:t>
            </a:r>
            <a:r>
              <a:rPr lang="en-US" b="0" dirty="0" err="1" smtClean="0">
                <a:latin typeface="Courier New"/>
                <a:cs typeface="Courier New"/>
              </a:rPr>
              <a:t>networkx.read_edgelist</a:t>
            </a:r>
            <a:r>
              <a:rPr lang="en-US" b="0" dirty="0" smtClean="0">
                <a:latin typeface="Courier New"/>
                <a:cs typeface="Courier New"/>
              </a:rPr>
              <a:t>(filename)</a:t>
            </a:r>
            <a:endParaRPr lang="en-US" b="0" dirty="0">
              <a:latin typeface="Courier New"/>
              <a:cs typeface="Courier New"/>
            </a:endParaRPr>
          </a:p>
          <a:p>
            <a:pPr marL="40639" indent="0">
              <a:buNone/>
            </a:pPr>
            <a:r>
              <a:rPr lang="en-US" b="0" dirty="0" err="1" smtClean="0">
                <a:latin typeface="Courier New"/>
                <a:cs typeface="Courier New"/>
              </a:rPr>
              <a:t>networkx.write_edgelist</a:t>
            </a:r>
            <a:r>
              <a:rPr lang="en-US" b="0" dirty="0" smtClean="0">
                <a:latin typeface="Courier New"/>
                <a:cs typeface="Courier New"/>
              </a:rPr>
              <a:t>(graph, filename)</a:t>
            </a:r>
          </a:p>
          <a:p>
            <a:pPr marL="40639" indent="0">
              <a:buNone/>
            </a:pPr>
            <a:endParaRPr lang="en-US" b="0" dirty="0" smtClean="0">
              <a:latin typeface="Courier New"/>
              <a:cs typeface="Courier New"/>
            </a:endParaRPr>
          </a:p>
          <a:p>
            <a:pPr marL="40639" indent="0">
              <a:buNone/>
            </a:pPr>
            <a:r>
              <a:rPr lang="en-US" b="0" dirty="0" err="1" smtClean="0">
                <a:latin typeface="Courier New"/>
                <a:cs typeface="Courier New"/>
              </a:rPr>
              <a:t>networkx.to_pandas_dataframe</a:t>
            </a:r>
            <a:r>
              <a:rPr lang="en-US" b="0" dirty="0" smtClean="0">
                <a:latin typeface="Courier New"/>
                <a:cs typeface="Courier New"/>
              </a:rPr>
              <a:t>(graph)</a:t>
            </a:r>
          </a:p>
          <a:p>
            <a:pPr marL="40639" indent="0">
              <a:buNone/>
            </a:pPr>
            <a:r>
              <a:rPr lang="en-US" b="0" dirty="0" err="1" smtClean="0">
                <a:latin typeface="Courier New"/>
                <a:cs typeface="Courier New"/>
              </a:rPr>
              <a:t>networkx.from_pandas_dataframe</a:t>
            </a:r>
            <a:r>
              <a:rPr lang="en-US" b="0" dirty="0">
                <a:latin typeface="Courier New"/>
                <a:cs typeface="Courier New"/>
              </a:rPr>
              <a:t>(graph</a:t>
            </a:r>
            <a:r>
              <a:rPr lang="en-US" b="0" dirty="0" smtClean="0">
                <a:latin typeface="Courier New"/>
                <a:cs typeface="Courier New"/>
              </a:rPr>
              <a:t>)</a:t>
            </a:r>
          </a:p>
          <a:p>
            <a:pPr marL="40639" indent="0">
              <a:buNone/>
            </a:pPr>
            <a:endParaRPr lang="en-US" b="0" dirty="0">
              <a:latin typeface="Courier New"/>
              <a:cs typeface="Courier New"/>
            </a:endParaRPr>
          </a:p>
          <a:p>
            <a:pPr marL="40639" indent="0">
              <a:buNone/>
            </a:pPr>
            <a:r>
              <a:rPr lang="en-US" b="0" dirty="0" err="1" smtClean="0">
                <a:latin typeface="Courier New"/>
                <a:cs typeface="Courier New"/>
              </a:rPr>
              <a:t>networkx.readwrite.json_graph.node_link_data</a:t>
            </a:r>
            <a:r>
              <a:rPr lang="en-US" b="0" dirty="0" smtClean="0">
                <a:latin typeface="Courier New"/>
                <a:cs typeface="Courier New"/>
              </a:rPr>
              <a:t>(graph)</a:t>
            </a:r>
          </a:p>
          <a:p>
            <a:pPr marL="40639" indent="0">
              <a:buNone/>
            </a:pPr>
            <a:r>
              <a:rPr lang="en-US" b="0" dirty="0" smtClean="0">
                <a:latin typeface="Courier New"/>
                <a:cs typeface="Courier New"/>
              </a:rPr>
              <a:t># Suitable for D3 to use</a:t>
            </a:r>
            <a:endParaRPr lang="en-US" b="0" dirty="0">
              <a:latin typeface="Courier New"/>
              <a:cs typeface="Courier New"/>
            </a:endParaRPr>
          </a:p>
          <a:p>
            <a:pPr marL="40639" indent="0">
              <a:buNone/>
            </a:pPr>
            <a:endParaRPr lang="en-US" b="0" dirty="0">
              <a:latin typeface="Courier New"/>
              <a:cs typeface="Courier New"/>
            </a:endParaRPr>
          </a:p>
        </p:txBody>
      </p:sp>
    </p:spTree>
    <p:extLst>
      <p:ext uri="{BB962C8B-B14F-4D97-AF65-F5344CB8AC3E}">
        <p14:creationId xmlns:p14="http://schemas.microsoft.com/office/powerpoint/2010/main" val="1454123082"/>
      </p:ext>
    </p:extLst>
  </p:cSld>
  <p:clrMapOvr>
    <a:masterClrMapping/>
  </p:clrMapOvr>
  <p:transition xmlns:p14="http://schemas.microsoft.com/office/powerpoint/2010/mai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153" y="505195"/>
            <a:ext cx="7874121" cy="478102"/>
          </a:xfrm>
        </p:spPr>
        <p:txBody>
          <a:bodyPr/>
          <a:lstStyle/>
          <a:p>
            <a:r>
              <a:rPr lang="en-US" dirty="0" smtClean="0"/>
              <a:t>Lots of algorithms to explore:</a:t>
            </a:r>
            <a:endParaRPr lang="en-US" dirty="0"/>
          </a:p>
        </p:txBody>
      </p:sp>
      <p:sp>
        <p:nvSpPr>
          <p:cNvPr id="3" name="Text Placeholder 2"/>
          <p:cNvSpPr>
            <a:spLocks noGrp="1"/>
          </p:cNvSpPr>
          <p:nvPr>
            <p:ph type="body" idx="1"/>
          </p:nvPr>
        </p:nvSpPr>
        <p:spPr/>
        <p:txBody>
          <a:bodyPr/>
          <a:lstStyle/>
          <a:p>
            <a:pPr marL="40639" indent="0">
              <a:buNone/>
            </a:pPr>
            <a:r>
              <a:rPr lang="en-US" b="0" dirty="0">
                <a:latin typeface="Garamond"/>
                <a:hlinkClick r:id="rId2"/>
              </a:rPr>
              <a:t>http://</a:t>
            </a:r>
            <a:r>
              <a:rPr lang="en-US" b="0" dirty="0" err="1">
                <a:latin typeface="Garamond"/>
                <a:hlinkClick r:id="rId2"/>
              </a:rPr>
              <a:t>networkx.readthedocs.io</a:t>
            </a:r>
            <a:r>
              <a:rPr lang="en-US" b="0" dirty="0">
                <a:latin typeface="Garamond"/>
                <a:hlinkClick r:id="rId2"/>
              </a:rPr>
              <a:t>/en/stable/reference/</a:t>
            </a:r>
            <a:r>
              <a:rPr lang="en-US" b="0" dirty="0" err="1">
                <a:latin typeface="Garamond"/>
                <a:hlinkClick r:id="rId2"/>
              </a:rPr>
              <a:t>algorithms.html</a:t>
            </a:r>
            <a:endParaRPr lang="en-US" b="0" dirty="0">
              <a:latin typeface="Garamond"/>
            </a:endParaRPr>
          </a:p>
        </p:txBody>
      </p:sp>
    </p:spTree>
    <p:extLst>
      <p:ext uri="{BB962C8B-B14F-4D97-AF65-F5344CB8AC3E}">
        <p14:creationId xmlns:p14="http://schemas.microsoft.com/office/powerpoint/2010/main" val="3324095238"/>
      </p:ext>
    </p:extLst>
  </p:cSld>
  <p:clrMapOvr>
    <a:masterClrMapping/>
  </p:clrMapOvr>
  <p:transition xmlns:p14="http://schemas.microsoft.com/office/powerpoint/2010/mai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3" name="Shape 393"/>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394" name="Shape 394"/>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395" name="Shape 395"/>
          <p:cNvSpPr>
            <a:spLocks noGrp="1"/>
          </p:cNvSpPr>
          <p:nvPr>
            <p:ph type="title" idx="4294967295"/>
          </p:nvPr>
        </p:nvSpPr>
        <p:spPr>
          <a:xfrm>
            <a:off x="-702271" y="1086762"/>
            <a:ext cx="4341417" cy="3932239"/>
          </a:xfrm>
          <a:prstGeom prst="rect">
            <a:avLst/>
          </a:prstGeom>
        </p:spPr>
        <p:txBody>
          <a:bodyPr lIns="38100" tIns="38100" rIns="38100" bIns="38100" anchor="ctr"/>
          <a:lstStyle>
            <a:lvl1pPr marL="27728" marR="27728" algn="ctr" defTabSz="914400">
              <a:lnSpc>
                <a:spcPct val="70000"/>
              </a:lnSpc>
              <a:defRPr sz="8800"/>
            </a:lvl1pPr>
          </a:lstStyle>
          <a:p>
            <a:r>
              <a:t>LAB</a:t>
            </a:r>
          </a:p>
        </p:txBody>
      </p:sp>
      <p:sp>
        <p:nvSpPr>
          <p:cNvPr id="396" name="Shape 396"/>
          <p:cNvSpPr>
            <a:spLocks noGrp="1"/>
          </p:cNvSpPr>
          <p:nvPr>
            <p:ph type="body" sz="quarter" idx="4294967295"/>
          </p:nvPr>
        </p:nvSpPr>
        <p:spPr>
          <a:xfrm>
            <a:off x="371475" y="495300"/>
            <a:ext cx="6400800" cy="620713"/>
          </a:xfrm>
          <a:prstGeom prst="rect">
            <a:avLst/>
          </a:prstGeom>
        </p:spPr>
        <p:txBody>
          <a:bodyPr/>
          <a:lstStyle>
            <a:lvl1pPr marL="40639" marR="40639" indent="0" defTabSz="914400">
              <a:defRPr sz="2300"/>
            </a:lvl1pPr>
          </a:lstStyle>
          <a:p>
            <a:r>
              <a:t>DATA SCIENCE PART TIME COURSE</a:t>
            </a:r>
          </a:p>
        </p:txBody>
      </p:sp>
      <p:pic>
        <p:nvPicPr>
          <p:cNvPr id="397" name="pasted-image.png"/>
          <p:cNvPicPr>
            <a:picLocks noChangeAspect="1"/>
          </p:cNvPicPr>
          <p:nvPr/>
        </p:nvPicPr>
        <p:blipFill>
          <a:blip r:embed="rId2">
            <a:extLst/>
          </a:blip>
          <a:stretch>
            <a:fillRect/>
          </a:stretch>
        </p:blipFill>
        <p:spPr>
          <a:xfrm>
            <a:off x="3452605" y="1029932"/>
            <a:ext cx="5394533" cy="4045899"/>
          </a:xfrm>
          <a:prstGeom prst="rect">
            <a:avLst/>
          </a:prstGeom>
          <a:ln w="25400"/>
        </p:spPr>
      </p:pic>
    </p:spTree>
  </p:cSld>
  <p:clrMapOvr>
    <a:masterClrMapping/>
  </p:clrMapOvr>
  <p:transition xmlns:p14="http://schemas.microsoft.com/office/powerpoint/2010/main" spd="slow"/>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Shape 203"/>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204" name="Shape 204"/>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205" name="Shape 205"/>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206" name="Shape 206"/>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207" name="Shape 207"/>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4</a:t>
            </a:fld>
            <a:endParaRPr/>
          </a:p>
        </p:txBody>
      </p:sp>
      <p:sp>
        <p:nvSpPr>
          <p:cNvPr id="208" name="Shape 208"/>
          <p:cNvSpPr>
            <a:spLocks noGrp="1"/>
          </p:cNvSpPr>
          <p:nvPr>
            <p:ph type="title"/>
          </p:nvPr>
        </p:nvSpPr>
        <p:spPr>
          <a:prstGeom prst="rect">
            <a:avLst/>
          </a:prstGeom>
        </p:spPr>
        <p:txBody>
          <a:bodyPr/>
          <a:lstStyle/>
          <a:p>
            <a:r>
              <a:t>WHAT IS A NETWORK?</a:t>
            </a:r>
          </a:p>
        </p:txBody>
      </p:sp>
      <p:sp>
        <p:nvSpPr>
          <p:cNvPr id="209" name="Shape 209"/>
          <p:cNvSpPr>
            <a:spLocks noGrp="1"/>
          </p:cNvSpPr>
          <p:nvPr>
            <p:ph type="body" idx="1"/>
          </p:nvPr>
        </p:nvSpPr>
        <p:spPr>
          <a:prstGeom prst="rect">
            <a:avLst/>
          </a:prstGeom>
        </p:spPr>
        <p:txBody>
          <a:bodyPr/>
          <a:lstStyle/>
          <a:p>
            <a:pPr marL="0" indent="0">
              <a:lnSpc>
                <a:spcPct val="100000"/>
              </a:lnSpc>
              <a:spcBef>
                <a:spcPts val="1200"/>
              </a:spcBef>
              <a:buSzTx/>
              <a:buFontTx/>
              <a:buNone/>
            </a:pPr>
            <a:r>
              <a:rPr b="0" dirty="0">
                <a:latin typeface="Garamond"/>
              </a:rPr>
              <a:t>Many types of real-world problems involve dependencies between observations</a:t>
            </a:r>
            <a:r>
              <a:rPr b="0" dirty="0" smtClean="0">
                <a:latin typeface="Garamond"/>
              </a:rPr>
              <a:t>.</a:t>
            </a:r>
            <a:endParaRPr b="0" dirty="0">
              <a:latin typeface="Garamond"/>
            </a:endParaRPr>
          </a:p>
          <a:p>
            <a:pPr marL="0" indent="0">
              <a:lnSpc>
                <a:spcPct val="100000"/>
              </a:lnSpc>
              <a:spcBef>
                <a:spcPts val="1200"/>
              </a:spcBef>
              <a:buSzTx/>
              <a:buFontTx/>
              <a:buNone/>
            </a:pPr>
            <a:r>
              <a:rPr b="0" dirty="0">
                <a:latin typeface="Garamond"/>
              </a:rPr>
              <a:t>For example:</a:t>
            </a:r>
          </a:p>
          <a:p>
            <a:pPr>
              <a:lnSpc>
                <a:spcPct val="100000"/>
              </a:lnSpc>
              <a:spcBef>
                <a:spcPts val="1200"/>
              </a:spcBef>
            </a:pPr>
            <a:r>
              <a:rPr b="0" dirty="0">
                <a:latin typeface="Garamond"/>
              </a:rPr>
              <a:t>Town planners are looking at </a:t>
            </a:r>
            <a:r>
              <a:rPr dirty="0">
                <a:latin typeface="Garamond"/>
              </a:rPr>
              <a:t>vehicular flows </a:t>
            </a:r>
            <a:r>
              <a:rPr b="0" dirty="0">
                <a:latin typeface="Garamond"/>
              </a:rPr>
              <a:t>through a city</a:t>
            </a:r>
          </a:p>
          <a:p>
            <a:pPr>
              <a:lnSpc>
                <a:spcPct val="100000"/>
              </a:lnSpc>
              <a:spcBef>
                <a:spcPts val="1200"/>
              </a:spcBef>
            </a:pPr>
            <a:r>
              <a:rPr b="0" dirty="0">
                <a:latin typeface="Garamond"/>
              </a:rPr>
              <a:t>Sociologist want to understand </a:t>
            </a:r>
            <a:r>
              <a:rPr dirty="0">
                <a:latin typeface="Garamond"/>
              </a:rPr>
              <a:t>how people influence </a:t>
            </a:r>
            <a:r>
              <a:rPr b="0" dirty="0">
                <a:latin typeface="Garamond"/>
              </a:rPr>
              <a:t>others that they know (if at all)</a:t>
            </a:r>
          </a:p>
          <a:p>
            <a:pPr>
              <a:lnSpc>
                <a:spcPct val="100000"/>
              </a:lnSpc>
              <a:spcBef>
                <a:spcPts val="1200"/>
              </a:spcBef>
            </a:pPr>
            <a:r>
              <a:rPr b="0" dirty="0">
                <a:latin typeface="Garamond"/>
              </a:rPr>
              <a:t>Biologists want to know how proteins regulate the actions of other </a:t>
            </a:r>
            <a:r>
              <a:rPr b="0" dirty="0" smtClean="0">
                <a:latin typeface="Garamond"/>
              </a:rPr>
              <a:t>proteins</a:t>
            </a:r>
            <a:endParaRPr lang="en-AU" b="0" dirty="0" smtClean="0">
              <a:latin typeface="Garamond"/>
            </a:endParaRPr>
          </a:p>
          <a:p>
            <a:pPr>
              <a:lnSpc>
                <a:spcPct val="100000"/>
              </a:lnSpc>
              <a:spcBef>
                <a:spcPts val="1200"/>
              </a:spcBef>
            </a:pPr>
            <a:r>
              <a:rPr lang="en-AU" dirty="0" smtClean="0">
                <a:latin typeface="Garamond"/>
              </a:rPr>
              <a:t>Credit card fraud</a:t>
            </a:r>
            <a:r>
              <a:rPr lang="en-AU" b="0" dirty="0" smtClean="0">
                <a:latin typeface="Garamond"/>
              </a:rPr>
              <a:t>: vendors and card users are nodes in the network, purchases are edges</a:t>
            </a:r>
          </a:p>
          <a:p>
            <a:pPr>
              <a:lnSpc>
                <a:spcPct val="100000"/>
              </a:lnSpc>
              <a:spcBef>
                <a:spcPts val="1200"/>
              </a:spcBef>
            </a:pPr>
            <a:r>
              <a:rPr lang="en-AU" b="0" dirty="0" smtClean="0">
                <a:latin typeface="Garamond"/>
              </a:rPr>
              <a:t>Social media networks want to identify </a:t>
            </a:r>
            <a:r>
              <a:rPr lang="en-AU" dirty="0" smtClean="0">
                <a:latin typeface="Garamond"/>
              </a:rPr>
              <a:t>groups of close friends</a:t>
            </a:r>
          </a:p>
          <a:p>
            <a:pPr>
              <a:lnSpc>
                <a:spcPct val="100000"/>
              </a:lnSpc>
              <a:spcBef>
                <a:spcPts val="1200"/>
              </a:spcBef>
            </a:pPr>
            <a:endParaRPr b="0" dirty="0">
              <a:latin typeface="Garamond"/>
            </a:endParaRPr>
          </a:p>
        </p:txBody>
      </p:sp>
    </p:spTree>
  </p:cSld>
  <p:clrMapOvr>
    <a:masterClrMapping/>
  </p:clrMapOvr>
  <p:transition xmlns:p14="http://schemas.microsoft.com/office/powerpoint/2010/main" spd="slow"/>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 name="Shape 211"/>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212" name="Shape 212"/>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213" name="Shape 213"/>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214" name="Shape 214"/>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215" name="Shape 215"/>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5</a:t>
            </a:fld>
            <a:endParaRPr/>
          </a:p>
        </p:txBody>
      </p:sp>
      <p:sp>
        <p:nvSpPr>
          <p:cNvPr id="216" name="Shape 216"/>
          <p:cNvSpPr>
            <a:spLocks noGrp="1"/>
          </p:cNvSpPr>
          <p:nvPr>
            <p:ph type="title"/>
          </p:nvPr>
        </p:nvSpPr>
        <p:spPr>
          <a:prstGeom prst="rect">
            <a:avLst/>
          </a:prstGeom>
        </p:spPr>
        <p:txBody>
          <a:bodyPr/>
          <a:lstStyle/>
          <a:p>
            <a:r>
              <a:t>WHAT IS A NETWORK?</a:t>
            </a:r>
          </a:p>
        </p:txBody>
      </p:sp>
      <p:sp>
        <p:nvSpPr>
          <p:cNvPr id="217" name="Shape 217"/>
          <p:cNvSpPr>
            <a:spLocks noGrp="1"/>
          </p:cNvSpPr>
          <p:nvPr>
            <p:ph type="body" idx="1"/>
          </p:nvPr>
        </p:nvSpPr>
        <p:spPr>
          <a:prstGeom prst="rect">
            <a:avLst/>
          </a:prstGeom>
        </p:spPr>
        <p:txBody>
          <a:bodyPr anchor="ctr"/>
          <a:lstStyle>
            <a:lvl1pPr marL="0" indent="0" algn="ctr">
              <a:lnSpc>
                <a:spcPct val="100000"/>
              </a:lnSpc>
              <a:spcBef>
                <a:spcPts val="1200"/>
              </a:spcBef>
              <a:buSzTx/>
              <a:buFontTx/>
              <a:buNone/>
            </a:lvl1pPr>
          </a:lstStyle>
          <a:p>
            <a:r>
              <a:t>Problems involving dependencies can often be modelled as graphs, and scientists have developed methods for answering these questions called network analysis.</a:t>
            </a:r>
          </a:p>
        </p:txBody>
      </p:sp>
    </p:spTree>
  </p:cSld>
  <p:clrMapOvr>
    <a:masterClrMapping/>
  </p:clrMapOvr>
  <p:transition xmlns:p14="http://schemas.microsoft.com/office/powerpoint/2010/main" spd="slow"/>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 name="Shape 219"/>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220" name="Shape 220"/>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221" name="Shape 221"/>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222" name="Shape 222"/>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223" name="Shape 223"/>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6</a:t>
            </a:fld>
            <a:endParaRPr/>
          </a:p>
        </p:txBody>
      </p:sp>
      <p:sp>
        <p:nvSpPr>
          <p:cNvPr id="224" name="Shape 224"/>
          <p:cNvSpPr>
            <a:spLocks noGrp="1"/>
          </p:cNvSpPr>
          <p:nvPr>
            <p:ph type="title"/>
          </p:nvPr>
        </p:nvSpPr>
        <p:spPr>
          <a:prstGeom prst="rect">
            <a:avLst/>
          </a:prstGeom>
        </p:spPr>
        <p:txBody>
          <a:bodyPr/>
          <a:lstStyle/>
          <a:p>
            <a:r>
              <a:t>WHAT IS A GRAPH?</a:t>
            </a:r>
          </a:p>
        </p:txBody>
      </p:sp>
      <p:sp>
        <p:nvSpPr>
          <p:cNvPr id="225" name="Shape 225"/>
          <p:cNvSpPr>
            <a:spLocks noGrp="1"/>
          </p:cNvSpPr>
          <p:nvPr>
            <p:ph type="body" sz="half" idx="1"/>
          </p:nvPr>
        </p:nvSpPr>
        <p:spPr>
          <a:xfrm>
            <a:off x="468153" y="983297"/>
            <a:ext cx="4827758" cy="4030980"/>
          </a:xfrm>
          <a:prstGeom prst="rect">
            <a:avLst/>
          </a:prstGeom>
        </p:spPr>
        <p:txBody>
          <a:bodyPr/>
          <a:lstStyle/>
          <a:p>
            <a:pPr marL="0" indent="0">
              <a:lnSpc>
                <a:spcPct val="100000"/>
              </a:lnSpc>
              <a:spcBef>
                <a:spcPts val="1200"/>
              </a:spcBef>
              <a:buSzTx/>
              <a:buFontTx/>
              <a:buNone/>
            </a:pPr>
            <a:endParaRPr dirty="0"/>
          </a:p>
          <a:p>
            <a:pPr marL="0" indent="0">
              <a:lnSpc>
                <a:spcPct val="100000"/>
              </a:lnSpc>
              <a:spcBef>
                <a:spcPts val="1200"/>
              </a:spcBef>
              <a:buSzTx/>
              <a:buFontTx/>
              <a:buNone/>
            </a:pPr>
            <a:r>
              <a:rPr dirty="0"/>
              <a:t>A graph consists of a nodes (or vertices) and are connected by edges.</a:t>
            </a:r>
          </a:p>
          <a:p>
            <a:pPr marL="0" indent="0">
              <a:lnSpc>
                <a:spcPct val="100000"/>
              </a:lnSpc>
              <a:spcBef>
                <a:spcPts val="1200"/>
              </a:spcBef>
              <a:buSzTx/>
              <a:buFontTx/>
              <a:buNone/>
            </a:pPr>
            <a:endParaRPr dirty="0"/>
          </a:p>
          <a:p>
            <a:pPr marL="0" indent="0">
              <a:lnSpc>
                <a:spcPct val="100000"/>
              </a:lnSpc>
              <a:spcBef>
                <a:spcPts val="1200"/>
              </a:spcBef>
              <a:buSzTx/>
              <a:buFontTx/>
              <a:buNone/>
            </a:pPr>
            <a:r>
              <a:rPr dirty="0"/>
              <a:t>For example the nodes may represent people and the edges are there if a friendship exists</a:t>
            </a:r>
            <a:r>
              <a:rPr dirty="0" smtClean="0"/>
              <a:t>.</a:t>
            </a:r>
            <a:endParaRPr lang="en-AU" dirty="0"/>
          </a:p>
          <a:p>
            <a:pPr marL="0" indent="0">
              <a:lnSpc>
                <a:spcPct val="100000"/>
              </a:lnSpc>
              <a:spcBef>
                <a:spcPts val="1200"/>
              </a:spcBef>
              <a:buSzTx/>
              <a:buFontTx/>
              <a:buNone/>
            </a:pPr>
            <a:endParaRPr lang="en-AU" dirty="0"/>
          </a:p>
          <a:p>
            <a:pPr marL="0" indent="0">
              <a:lnSpc>
                <a:spcPct val="100000"/>
              </a:lnSpc>
              <a:spcBef>
                <a:spcPts val="1200"/>
              </a:spcBef>
              <a:buSzTx/>
              <a:buFontTx/>
              <a:buNone/>
            </a:pPr>
            <a:r>
              <a:rPr lang="en-AU" dirty="0" smtClean="0"/>
              <a:t>(</a:t>
            </a:r>
            <a:r>
              <a:rPr lang="en-AU" dirty="0" err="1" smtClean="0"/>
              <a:t>DiGraphs</a:t>
            </a:r>
            <a:r>
              <a:rPr lang="en-AU" dirty="0" smtClean="0"/>
              <a:t> have arrows, </a:t>
            </a:r>
            <a:r>
              <a:rPr lang="en-AU" dirty="0" err="1" smtClean="0"/>
              <a:t>MultiGraphs</a:t>
            </a:r>
            <a:r>
              <a:rPr lang="en-AU" dirty="0" smtClean="0"/>
              <a:t> have parallel lines between nodes)</a:t>
            </a:r>
            <a:endParaRPr dirty="0"/>
          </a:p>
        </p:txBody>
      </p:sp>
      <p:pic>
        <p:nvPicPr>
          <p:cNvPr id="226" name="pasted-image.png"/>
          <p:cNvPicPr>
            <a:picLocks noChangeAspect="1"/>
          </p:cNvPicPr>
          <p:nvPr/>
        </p:nvPicPr>
        <p:blipFill>
          <a:blip r:embed="rId2">
            <a:extLst/>
          </a:blip>
          <a:stretch>
            <a:fillRect/>
          </a:stretch>
        </p:blipFill>
        <p:spPr>
          <a:xfrm>
            <a:off x="5755071" y="1032668"/>
            <a:ext cx="3389860" cy="3932238"/>
          </a:xfrm>
          <a:prstGeom prst="rect">
            <a:avLst/>
          </a:prstGeom>
          <a:ln w="25400"/>
        </p:spPr>
      </p:pic>
    </p:spTree>
  </p:cSld>
  <p:clrMapOvr>
    <a:masterClrMapping/>
  </p:clrMapOvr>
  <p:transition xmlns:p14="http://schemas.microsoft.com/office/powerpoint/2010/main" spd="slow"/>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 name="Shape 228"/>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229" name="Shape 229"/>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230" name="Shape 230"/>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231" name="Shape 231"/>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232" name="Shape 232"/>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7</a:t>
            </a:fld>
            <a:endParaRPr/>
          </a:p>
        </p:txBody>
      </p:sp>
      <p:sp>
        <p:nvSpPr>
          <p:cNvPr id="233" name="Shape 233"/>
          <p:cNvSpPr>
            <a:spLocks noGrp="1"/>
          </p:cNvSpPr>
          <p:nvPr>
            <p:ph type="title"/>
          </p:nvPr>
        </p:nvSpPr>
        <p:spPr>
          <a:prstGeom prst="rect">
            <a:avLst/>
          </a:prstGeom>
        </p:spPr>
        <p:txBody>
          <a:bodyPr/>
          <a:lstStyle/>
          <a:p>
            <a:r>
              <a:t>WHAT IS A GRAPH?</a:t>
            </a:r>
          </a:p>
        </p:txBody>
      </p:sp>
      <p:sp>
        <p:nvSpPr>
          <p:cNvPr id="234" name="Shape 234"/>
          <p:cNvSpPr>
            <a:spLocks noGrp="1"/>
          </p:cNvSpPr>
          <p:nvPr>
            <p:ph type="body" sz="half" idx="1"/>
          </p:nvPr>
        </p:nvSpPr>
        <p:spPr>
          <a:xfrm>
            <a:off x="468153" y="983297"/>
            <a:ext cx="4827758" cy="4030980"/>
          </a:xfrm>
          <a:prstGeom prst="rect">
            <a:avLst/>
          </a:prstGeom>
        </p:spPr>
        <p:txBody>
          <a:bodyPr anchor="ctr"/>
          <a:lstStyle/>
          <a:p>
            <a:pPr marL="0" indent="0">
              <a:lnSpc>
                <a:spcPct val="100000"/>
              </a:lnSpc>
              <a:spcBef>
                <a:spcPts val="1200"/>
              </a:spcBef>
              <a:buSzTx/>
              <a:buFontTx/>
              <a:buNone/>
            </a:pPr>
            <a:r>
              <a:rPr dirty="0"/>
              <a:t>Nodes = 10</a:t>
            </a:r>
          </a:p>
          <a:p>
            <a:pPr marL="0" indent="0">
              <a:lnSpc>
                <a:spcPct val="100000"/>
              </a:lnSpc>
              <a:spcBef>
                <a:spcPts val="1200"/>
              </a:spcBef>
              <a:buSzTx/>
              <a:buFontTx/>
              <a:buNone/>
            </a:pPr>
            <a:r>
              <a:rPr dirty="0"/>
              <a:t>Edges = 18</a:t>
            </a:r>
          </a:p>
        </p:txBody>
      </p:sp>
      <p:pic>
        <p:nvPicPr>
          <p:cNvPr id="235" name="pasted-image.png"/>
          <p:cNvPicPr>
            <a:picLocks noChangeAspect="1"/>
          </p:cNvPicPr>
          <p:nvPr/>
        </p:nvPicPr>
        <p:blipFill>
          <a:blip r:embed="rId2">
            <a:extLst/>
          </a:blip>
          <a:stretch>
            <a:fillRect/>
          </a:stretch>
        </p:blipFill>
        <p:spPr>
          <a:xfrm>
            <a:off x="5755071" y="1032668"/>
            <a:ext cx="3389860" cy="3932238"/>
          </a:xfrm>
          <a:prstGeom prst="rect">
            <a:avLst/>
          </a:prstGeom>
          <a:ln w="25400"/>
        </p:spPr>
      </p:pic>
      <p:sp>
        <p:nvSpPr>
          <p:cNvPr id="2" name="TextBox 1"/>
          <p:cNvSpPr txBox="1"/>
          <p:nvPr/>
        </p:nvSpPr>
        <p:spPr>
          <a:xfrm>
            <a:off x="468153" y="4042083"/>
            <a:ext cx="5412602" cy="81047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lgn="l"/>
            <a:r>
              <a:rPr lang="en-US" b="0" dirty="0">
                <a:latin typeface="Courier New"/>
                <a:ea typeface="Garamond"/>
                <a:cs typeface="Courier New"/>
              </a:rPr>
              <a:t>print </a:t>
            </a:r>
            <a:r>
              <a:rPr lang="en-US" b="0" dirty="0" err="1">
                <a:latin typeface="Courier New"/>
                <a:ea typeface="Garamond"/>
                <a:cs typeface="Courier New"/>
              </a:rPr>
              <a:t>networkx.degree</a:t>
            </a:r>
            <a:r>
              <a:rPr lang="en-US" b="0" dirty="0">
                <a:latin typeface="Courier New"/>
                <a:ea typeface="Garamond"/>
                <a:cs typeface="Courier New"/>
              </a:rPr>
              <a:t>(Graph</a:t>
            </a:r>
            <a:r>
              <a:rPr lang="en-US" b="0" dirty="0" smtClean="0">
                <a:latin typeface="Courier New"/>
                <a:ea typeface="Garamond"/>
                <a:cs typeface="Courier New"/>
              </a:rPr>
              <a:t>,5)</a:t>
            </a:r>
            <a:endParaRPr lang="en-US" b="0" dirty="0">
              <a:latin typeface="Courier New"/>
              <a:ea typeface="Garamond"/>
              <a:cs typeface="Courier New"/>
            </a:endParaRPr>
          </a:p>
          <a:p>
            <a:pPr marL="0" marR="0" indent="0" algn="l" defTabSz="584200" rtl="0" fontAlgn="auto" latinLnBrk="0" hangingPunct="0">
              <a:lnSpc>
                <a:spcPct val="100000"/>
              </a:lnSpc>
              <a:spcBef>
                <a:spcPts val="0"/>
              </a:spcBef>
              <a:spcAft>
                <a:spcPts val="0"/>
              </a:spcAft>
              <a:buClrTx/>
              <a:buSzTx/>
              <a:buFontTx/>
              <a:buNone/>
              <a:tabLst/>
            </a:pPr>
            <a:r>
              <a:rPr lang="en-US" b="0" dirty="0">
                <a:latin typeface="Garamond"/>
                <a:ea typeface="Garamond"/>
                <a:cs typeface="Garamond"/>
              </a:rPr>
              <a:t>3</a:t>
            </a:r>
            <a:endParaRPr kumimoji="0" lang="en-US" sz="2300" b="0" i="0" u="none" strike="noStrike" cap="none" spc="0" normalizeH="0" baseline="0" dirty="0">
              <a:ln>
                <a:noFill/>
              </a:ln>
              <a:solidFill>
                <a:srgbClr val="000000"/>
              </a:solidFill>
              <a:effectLst/>
              <a:uFill>
                <a:solidFill>
                  <a:srgbClr val="000000"/>
                </a:solidFill>
              </a:uFill>
              <a:latin typeface="Garamond"/>
              <a:ea typeface="Garamond"/>
              <a:cs typeface="Garamond"/>
              <a:sym typeface="Helvetica"/>
            </a:endParaRPr>
          </a:p>
        </p:txBody>
      </p:sp>
    </p:spTree>
  </p:cSld>
  <p:clrMapOvr>
    <a:masterClrMapping/>
  </p:clrMapOvr>
  <p:transition xmlns:p14="http://schemas.microsoft.com/office/powerpoint/2010/main" spd="slow"/>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367131" y="-279078"/>
            <a:ext cx="8315016" cy="398142"/>
          </a:xfrm>
        </p:spPr>
        <p:txBody>
          <a:bodyPr anchor="t">
            <a:normAutofit fontScale="90000"/>
          </a:bodyPr>
          <a:lstStyle/>
          <a:p>
            <a:r>
              <a:rPr lang="en-US" sz="2800" dirty="0" smtClean="0"/>
              <a:t>CHARACTERISING GRAPHS</a:t>
            </a:r>
            <a:endParaRPr lang="en-US" sz="2800" dirty="0"/>
          </a:p>
        </p:txBody>
      </p:sp>
    </p:spTree>
    <p:extLst>
      <p:ext uri="{BB962C8B-B14F-4D97-AF65-F5344CB8AC3E}">
        <p14:creationId xmlns:p14="http://schemas.microsoft.com/office/powerpoint/2010/main" val="1815985410"/>
      </p:ext>
    </p:extLst>
  </p:cSld>
  <p:clrMapOvr>
    <a:masterClrMapping/>
  </p:clrMapOvr>
  <p:transition xmlns:p14="http://schemas.microsoft.com/office/powerpoint/2010/mai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 name="Shape 237"/>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238" name="Shape 238"/>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239" name="Shape 239"/>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240" name="Shape 240"/>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241" name="Shape 241"/>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9</a:t>
            </a:fld>
            <a:endParaRPr/>
          </a:p>
        </p:txBody>
      </p:sp>
      <p:sp>
        <p:nvSpPr>
          <p:cNvPr id="242" name="Shape 242"/>
          <p:cNvSpPr>
            <a:spLocks noGrp="1"/>
          </p:cNvSpPr>
          <p:nvPr>
            <p:ph type="title"/>
          </p:nvPr>
        </p:nvSpPr>
        <p:spPr>
          <a:xfrm>
            <a:off x="468153" y="505195"/>
            <a:ext cx="7874121" cy="404443"/>
          </a:xfrm>
          <a:prstGeom prst="rect">
            <a:avLst/>
          </a:prstGeom>
        </p:spPr>
        <p:txBody>
          <a:bodyPr/>
          <a:lstStyle/>
          <a:p>
            <a:r>
              <a:rPr lang="en-AU" dirty="0" smtClean="0"/>
              <a:t>IS IT NEARLY A LATTICE?</a:t>
            </a:r>
            <a:endParaRPr dirty="0"/>
          </a:p>
        </p:txBody>
      </p:sp>
      <p:sp>
        <p:nvSpPr>
          <p:cNvPr id="243" name="Shape 243"/>
          <p:cNvSpPr>
            <a:spLocks noGrp="1"/>
          </p:cNvSpPr>
          <p:nvPr>
            <p:ph type="body" idx="1"/>
          </p:nvPr>
        </p:nvSpPr>
        <p:spPr>
          <a:prstGeom prst="rect">
            <a:avLst/>
          </a:prstGeom>
        </p:spPr>
        <p:txBody>
          <a:bodyPr/>
          <a:lstStyle/>
          <a:p>
            <a:pPr marL="342900" indent="-342900">
              <a:lnSpc>
                <a:spcPct val="100000"/>
              </a:lnSpc>
              <a:spcBef>
                <a:spcPts val="1200"/>
              </a:spcBef>
              <a:buSzTx/>
            </a:pPr>
            <a:r>
              <a:rPr lang="en-AU" b="0" dirty="0" smtClean="0"/>
              <a:t>A lattice has every possible edge</a:t>
            </a:r>
          </a:p>
          <a:p>
            <a:pPr marL="342900" indent="-342900">
              <a:lnSpc>
                <a:spcPct val="100000"/>
              </a:lnSpc>
              <a:spcBef>
                <a:spcPts val="1200"/>
              </a:spcBef>
              <a:buSzTx/>
            </a:pPr>
            <a:r>
              <a:rPr lang="en-AU" b="0" dirty="0" smtClean="0"/>
              <a:t>Maximum possible </a:t>
            </a:r>
            <a:r>
              <a:rPr lang="en-AU" dirty="0" smtClean="0"/>
              <a:t>density</a:t>
            </a:r>
          </a:p>
          <a:p>
            <a:pPr marL="342900" indent="-342900">
              <a:lnSpc>
                <a:spcPct val="100000"/>
              </a:lnSpc>
              <a:spcBef>
                <a:spcPts val="1200"/>
              </a:spcBef>
              <a:buSzTx/>
            </a:pPr>
            <a:endParaRPr lang="en-AU" dirty="0"/>
          </a:p>
          <a:p>
            <a:pPr marL="342900" indent="-342900">
              <a:lnSpc>
                <a:spcPct val="100000"/>
              </a:lnSpc>
              <a:spcBef>
                <a:spcPts val="1200"/>
              </a:spcBef>
              <a:buSzTx/>
            </a:pPr>
            <a:endParaRPr lang="en-AU" dirty="0" smtClean="0"/>
          </a:p>
          <a:p>
            <a:pPr marL="0" indent="0">
              <a:lnSpc>
                <a:spcPct val="100000"/>
              </a:lnSpc>
              <a:spcBef>
                <a:spcPts val="1200"/>
              </a:spcBef>
              <a:buSzTx/>
              <a:buNone/>
            </a:pPr>
            <a:r>
              <a:rPr lang="en-AU" b="0" i="1" dirty="0"/>
              <a:t>Density – connectedness of the graph: ratio of edges to total possible number of edges</a:t>
            </a:r>
          </a:p>
          <a:p>
            <a:pPr marL="342900" indent="-342900">
              <a:lnSpc>
                <a:spcPct val="100000"/>
              </a:lnSpc>
              <a:spcBef>
                <a:spcPts val="1200"/>
              </a:spcBef>
              <a:buSzTx/>
            </a:pPr>
            <a:endParaRPr dirty="0"/>
          </a:p>
        </p:txBody>
      </p:sp>
    </p:spTree>
  </p:cSld>
  <p:clrMapOvr>
    <a:masterClrMapping/>
  </p:clrMapOvr>
  <p:transition xmlns:p14="http://schemas.microsoft.com/office/powerpoint/2010/main" spd="slow"/>
</p:sld>
</file>

<file path=ppt/theme/theme1.xml><?xml version="1.0" encoding="utf-8"?>
<a:theme xmlns:a="http://schemas.openxmlformats.org/drawingml/2006/main" name="White">
  <a:themeElements>
    <a:clrScheme name="White">
      <a:dk1>
        <a:srgbClr val="000000"/>
      </a:dk1>
      <a:lt1>
        <a:srgbClr val="000000"/>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a:ea typeface="Helvetica"/>
        <a:cs typeface="Helvetica"/>
      </a:majorFont>
      <a:minorFont>
        <a:latin typeface="Gill Sans"/>
        <a:ea typeface="Gill Sans"/>
        <a:cs typeface="Gill Sans"/>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EDE"/>
        </a:solidFill>
        <a:ln w="25400" cap="flat">
          <a:solidFill>
            <a:srgbClr val="000000"/>
          </a:solidFill>
          <a:prstDash val="solid"/>
          <a:round/>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a:ea typeface="Helvetica"/>
        <a:cs typeface="Helvetica"/>
      </a:majorFont>
      <a:minorFont>
        <a:latin typeface="Gill Sans"/>
        <a:ea typeface="Gill Sans"/>
        <a:cs typeface="Gill Sans"/>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EDE"/>
        </a:solidFill>
        <a:ln w="25400" cap="flat">
          <a:solidFill>
            <a:srgbClr val="000000"/>
          </a:solidFill>
          <a:prstDash val="solid"/>
          <a:round/>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1675</TotalTime>
  <Words>1259</Words>
  <Application>Microsoft Macintosh PowerPoint</Application>
  <PresentationFormat>Custom</PresentationFormat>
  <Paragraphs>196</Paragraphs>
  <Slides>32</Slides>
  <Notes>0</Notes>
  <HiddenSlides>0</HiddenSlides>
  <MMClips>0</MMClips>
  <ScaleCrop>false</ScaleCrop>
  <HeadingPairs>
    <vt:vector size="4" baseType="variant">
      <vt:variant>
        <vt:lpstr>Theme</vt:lpstr>
      </vt:variant>
      <vt:variant>
        <vt:i4>1</vt:i4>
      </vt:variant>
      <vt:variant>
        <vt:lpstr>Slide Titles</vt:lpstr>
      </vt:variant>
      <vt:variant>
        <vt:i4>32</vt:i4>
      </vt:variant>
    </vt:vector>
  </HeadingPairs>
  <TitlesOfParts>
    <vt:vector size="33" baseType="lpstr">
      <vt:lpstr>White</vt:lpstr>
      <vt:lpstr>DATA SCIENCE 10 WEEK PART TIME COURSE  Network Analysis</vt:lpstr>
      <vt:lpstr>AGENDA</vt:lpstr>
      <vt:lpstr>WHAT IS NETWORK ANALYSIS?</vt:lpstr>
      <vt:lpstr>WHAT IS A NETWORK?</vt:lpstr>
      <vt:lpstr>WHAT IS A NETWORK?</vt:lpstr>
      <vt:lpstr>WHAT IS A GRAPH?</vt:lpstr>
      <vt:lpstr>WHAT IS A GRAPH?</vt:lpstr>
      <vt:lpstr>CHARACTERISING GRAPHS</vt:lpstr>
      <vt:lpstr>IS IT NEARLY A LATTICE?</vt:lpstr>
      <vt:lpstr>networkx</vt:lpstr>
      <vt:lpstr>Are there any islands?</vt:lpstr>
      <vt:lpstr>Average clustering coefficient</vt:lpstr>
      <vt:lpstr>Average shortest path</vt:lpstr>
      <vt:lpstr>Characterising Networks</vt:lpstr>
      <vt:lpstr>Small world networks</vt:lpstr>
      <vt:lpstr>Ultra small worlds are called “Scale Free”</vt:lpstr>
      <vt:lpstr>CHARACTERISING NODES</vt:lpstr>
      <vt:lpstr>WHAT ARE THE MOST IMPORTANT NODES?</vt:lpstr>
      <vt:lpstr>WHAT ARE THE METRICS OF A GRAPH?</vt:lpstr>
      <vt:lpstr>In code…</vt:lpstr>
      <vt:lpstr>HOW DO WE VISUALISE A GRAPH?</vt:lpstr>
      <vt:lpstr>Lots of tools, some of them work…</vt:lpstr>
      <vt:lpstr>In code…</vt:lpstr>
      <vt:lpstr>HOW CAN WE FIND COMMUNITIES?</vt:lpstr>
      <vt:lpstr>HOW CAN WE FIND COMMUNITIES?</vt:lpstr>
      <vt:lpstr>HOW CAN WE FIND COMMUNITIES?</vt:lpstr>
      <vt:lpstr>HOW CAN WE FIND COMMUNITIES?</vt:lpstr>
      <vt:lpstr>Similarity</vt:lpstr>
      <vt:lpstr>PowerPoint Presentation</vt:lpstr>
      <vt:lpstr>Saving, loading, converting</vt:lpstr>
      <vt:lpstr>Lots of algorithms to explore:</vt:lpstr>
      <vt:lpstr>LAB</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SCIENCE 10 WEEK PART TIME COURSE  Network Analysis</dc:title>
  <cp:lastModifiedBy>Greg Baker</cp:lastModifiedBy>
  <cp:revision>24</cp:revision>
  <dcterms:modified xsi:type="dcterms:W3CDTF">2017-03-23T04:20:17Z</dcterms:modified>
</cp:coreProperties>
</file>